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6"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CCFF"/>
    <a:srgbClr val="FF99CC"/>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2" d="100"/>
          <a:sy n="52" d="100"/>
        </p:scale>
        <p:origin x="231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2576F1B4-8CC5-4106-BCA8-CCEE7CB0D6E0}" type="datetimeFigureOut">
              <a:rPr kumimoji="1" lang="ja-JP" altLang="en-US" smtClean="0"/>
              <a:t>2023/4/14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6F11EF-402E-4E66-9411-28D1A931B35D}" type="slidenum">
              <a:rPr kumimoji="1" lang="ja-JP" altLang="en-US" smtClean="0"/>
              <a:t>‹#›</a:t>
            </a:fld>
            <a:endParaRPr kumimoji="1" lang="ja-JP" altLang="en-US"/>
          </a:p>
        </p:txBody>
      </p:sp>
    </p:spTree>
    <p:extLst>
      <p:ext uri="{BB962C8B-B14F-4D97-AF65-F5344CB8AC3E}">
        <p14:creationId xmlns:p14="http://schemas.microsoft.com/office/powerpoint/2010/main" val="4085306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576F1B4-8CC5-4106-BCA8-CCEE7CB0D6E0}" type="datetimeFigureOut">
              <a:rPr kumimoji="1" lang="ja-JP" altLang="en-US" smtClean="0"/>
              <a:t>2023/4/14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6F11EF-402E-4E66-9411-28D1A931B35D}" type="slidenum">
              <a:rPr kumimoji="1" lang="ja-JP" altLang="en-US" smtClean="0"/>
              <a:t>‹#›</a:t>
            </a:fld>
            <a:endParaRPr kumimoji="1" lang="ja-JP" altLang="en-US"/>
          </a:p>
        </p:txBody>
      </p:sp>
    </p:spTree>
    <p:extLst>
      <p:ext uri="{BB962C8B-B14F-4D97-AF65-F5344CB8AC3E}">
        <p14:creationId xmlns:p14="http://schemas.microsoft.com/office/powerpoint/2010/main" val="4056399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576F1B4-8CC5-4106-BCA8-CCEE7CB0D6E0}" type="datetimeFigureOut">
              <a:rPr kumimoji="1" lang="ja-JP" altLang="en-US" smtClean="0"/>
              <a:t>2023/4/14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6F11EF-402E-4E66-9411-28D1A931B35D}" type="slidenum">
              <a:rPr kumimoji="1" lang="ja-JP" altLang="en-US" smtClean="0"/>
              <a:t>‹#›</a:t>
            </a:fld>
            <a:endParaRPr kumimoji="1" lang="ja-JP" altLang="en-US"/>
          </a:p>
        </p:txBody>
      </p:sp>
    </p:spTree>
    <p:extLst>
      <p:ext uri="{BB962C8B-B14F-4D97-AF65-F5344CB8AC3E}">
        <p14:creationId xmlns:p14="http://schemas.microsoft.com/office/powerpoint/2010/main" val="754781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576F1B4-8CC5-4106-BCA8-CCEE7CB0D6E0}" type="datetimeFigureOut">
              <a:rPr kumimoji="1" lang="ja-JP" altLang="en-US" smtClean="0"/>
              <a:t>2023/4/14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6F11EF-402E-4E66-9411-28D1A931B35D}" type="slidenum">
              <a:rPr kumimoji="1" lang="ja-JP" altLang="en-US" smtClean="0"/>
              <a:t>‹#›</a:t>
            </a:fld>
            <a:endParaRPr kumimoji="1" lang="ja-JP" altLang="en-US"/>
          </a:p>
        </p:txBody>
      </p:sp>
    </p:spTree>
    <p:extLst>
      <p:ext uri="{BB962C8B-B14F-4D97-AF65-F5344CB8AC3E}">
        <p14:creationId xmlns:p14="http://schemas.microsoft.com/office/powerpoint/2010/main" val="3610771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576F1B4-8CC5-4106-BCA8-CCEE7CB0D6E0}" type="datetimeFigureOut">
              <a:rPr kumimoji="1" lang="ja-JP" altLang="en-US" smtClean="0"/>
              <a:t>2023/4/14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06F11EF-402E-4E66-9411-28D1A931B35D}" type="slidenum">
              <a:rPr kumimoji="1" lang="ja-JP" altLang="en-US" smtClean="0"/>
              <a:t>‹#›</a:t>
            </a:fld>
            <a:endParaRPr kumimoji="1" lang="ja-JP" altLang="en-US"/>
          </a:p>
        </p:txBody>
      </p:sp>
    </p:spTree>
    <p:extLst>
      <p:ext uri="{BB962C8B-B14F-4D97-AF65-F5344CB8AC3E}">
        <p14:creationId xmlns:p14="http://schemas.microsoft.com/office/powerpoint/2010/main" val="1590150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2576F1B4-8CC5-4106-BCA8-CCEE7CB0D6E0}" type="datetimeFigureOut">
              <a:rPr kumimoji="1" lang="ja-JP" altLang="en-US" smtClean="0"/>
              <a:t>2023/4/14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06F11EF-402E-4E66-9411-28D1A931B35D}" type="slidenum">
              <a:rPr kumimoji="1" lang="ja-JP" altLang="en-US" smtClean="0"/>
              <a:t>‹#›</a:t>
            </a:fld>
            <a:endParaRPr kumimoji="1" lang="ja-JP" altLang="en-US"/>
          </a:p>
        </p:txBody>
      </p:sp>
    </p:spTree>
    <p:extLst>
      <p:ext uri="{BB962C8B-B14F-4D97-AF65-F5344CB8AC3E}">
        <p14:creationId xmlns:p14="http://schemas.microsoft.com/office/powerpoint/2010/main" val="1963967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2576F1B4-8CC5-4106-BCA8-CCEE7CB0D6E0}" type="datetimeFigureOut">
              <a:rPr kumimoji="1" lang="ja-JP" altLang="en-US" smtClean="0"/>
              <a:t>2023/4/14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06F11EF-402E-4E66-9411-28D1A931B35D}" type="slidenum">
              <a:rPr kumimoji="1" lang="ja-JP" altLang="en-US" smtClean="0"/>
              <a:t>‹#›</a:t>
            </a:fld>
            <a:endParaRPr kumimoji="1" lang="ja-JP" altLang="en-US"/>
          </a:p>
        </p:txBody>
      </p:sp>
    </p:spTree>
    <p:extLst>
      <p:ext uri="{BB962C8B-B14F-4D97-AF65-F5344CB8AC3E}">
        <p14:creationId xmlns:p14="http://schemas.microsoft.com/office/powerpoint/2010/main" val="899112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2576F1B4-8CC5-4106-BCA8-CCEE7CB0D6E0}" type="datetimeFigureOut">
              <a:rPr kumimoji="1" lang="ja-JP" altLang="en-US" smtClean="0"/>
              <a:t>2023/4/14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06F11EF-402E-4E66-9411-28D1A931B35D}" type="slidenum">
              <a:rPr kumimoji="1" lang="ja-JP" altLang="en-US" smtClean="0"/>
              <a:t>‹#›</a:t>
            </a:fld>
            <a:endParaRPr kumimoji="1" lang="ja-JP" altLang="en-US"/>
          </a:p>
        </p:txBody>
      </p:sp>
    </p:spTree>
    <p:extLst>
      <p:ext uri="{BB962C8B-B14F-4D97-AF65-F5344CB8AC3E}">
        <p14:creationId xmlns:p14="http://schemas.microsoft.com/office/powerpoint/2010/main" val="33709458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76F1B4-8CC5-4106-BCA8-CCEE7CB0D6E0}" type="datetimeFigureOut">
              <a:rPr kumimoji="1" lang="ja-JP" altLang="en-US" smtClean="0"/>
              <a:t>2023/4/14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06F11EF-402E-4E66-9411-28D1A931B35D}" type="slidenum">
              <a:rPr kumimoji="1" lang="ja-JP" altLang="en-US" smtClean="0"/>
              <a:t>‹#›</a:t>
            </a:fld>
            <a:endParaRPr kumimoji="1" lang="ja-JP" altLang="en-US"/>
          </a:p>
        </p:txBody>
      </p:sp>
    </p:spTree>
    <p:extLst>
      <p:ext uri="{BB962C8B-B14F-4D97-AF65-F5344CB8AC3E}">
        <p14:creationId xmlns:p14="http://schemas.microsoft.com/office/powerpoint/2010/main" val="377286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576F1B4-8CC5-4106-BCA8-CCEE7CB0D6E0}" type="datetimeFigureOut">
              <a:rPr kumimoji="1" lang="ja-JP" altLang="en-US" smtClean="0"/>
              <a:t>2023/4/14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06F11EF-402E-4E66-9411-28D1A931B35D}" type="slidenum">
              <a:rPr kumimoji="1" lang="ja-JP" altLang="en-US" smtClean="0"/>
              <a:t>‹#›</a:t>
            </a:fld>
            <a:endParaRPr kumimoji="1" lang="ja-JP" altLang="en-US"/>
          </a:p>
        </p:txBody>
      </p:sp>
    </p:spTree>
    <p:extLst>
      <p:ext uri="{BB962C8B-B14F-4D97-AF65-F5344CB8AC3E}">
        <p14:creationId xmlns:p14="http://schemas.microsoft.com/office/powerpoint/2010/main" val="2091144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576F1B4-8CC5-4106-BCA8-CCEE7CB0D6E0}" type="datetimeFigureOut">
              <a:rPr kumimoji="1" lang="ja-JP" altLang="en-US" smtClean="0"/>
              <a:t>2023/4/14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06F11EF-402E-4E66-9411-28D1A931B35D}" type="slidenum">
              <a:rPr kumimoji="1" lang="ja-JP" altLang="en-US" smtClean="0"/>
              <a:t>‹#›</a:t>
            </a:fld>
            <a:endParaRPr kumimoji="1" lang="ja-JP" altLang="en-US"/>
          </a:p>
        </p:txBody>
      </p:sp>
    </p:spTree>
    <p:extLst>
      <p:ext uri="{BB962C8B-B14F-4D97-AF65-F5344CB8AC3E}">
        <p14:creationId xmlns:p14="http://schemas.microsoft.com/office/powerpoint/2010/main" val="1064653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576F1B4-8CC5-4106-BCA8-CCEE7CB0D6E0}" type="datetimeFigureOut">
              <a:rPr kumimoji="1" lang="ja-JP" altLang="en-US" smtClean="0"/>
              <a:t>2023/4/14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406F11EF-402E-4E66-9411-28D1A931B35D}" type="slidenum">
              <a:rPr kumimoji="1" lang="ja-JP" altLang="en-US" smtClean="0"/>
              <a:t>‹#›</a:t>
            </a:fld>
            <a:endParaRPr kumimoji="1" lang="ja-JP" altLang="en-US"/>
          </a:p>
        </p:txBody>
      </p:sp>
    </p:spTree>
    <p:extLst>
      <p:ext uri="{BB962C8B-B14F-4D97-AF65-F5344CB8AC3E}">
        <p14:creationId xmlns:p14="http://schemas.microsoft.com/office/powerpoint/2010/main" val="28863208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テキスト ボックス 1553"/>
          <p:cNvSpPr txBox="1"/>
          <p:nvPr/>
        </p:nvSpPr>
        <p:spPr>
          <a:xfrm>
            <a:off x="554375" y="2834249"/>
            <a:ext cx="2724805" cy="458592"/>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4343" tIns="0" rIns="94343" bIns="0" numCol="1" spcCol="0" rtlCol="0" fromWordArt="0" anchor="ctr" anchorCtr="0" forceAA="0" compatLnSpc="1">
            <a:prstTxWarp prst="textNoShape">
              <a:avLst/>
            </a:prstTxWarp>
            <a:spAutoFit/>
          </a:bodyPr>
          <a:lstStyle/>
          <a:p>
            <a:pPr algn="just"/>
            <a:r>
              <a:rPr lang="ja-JP" altLang="en-US" sz="1444" kern="100" dirty="0">
                <a:ea typeface="BIZ UDPゴシック" panose="020B0400000000000000" pitchFamily="50" charset="-128"/>
                <a:cs typeface="Times New Roman" panose="02020603050405020304" pitchFamily="18" charset="0"/>
              </a:rPr>
              <a:t>・火元、電気・水道の確認</a:t>
            </a:r>
            <a:endParaRPr lang="ja-JP" altLang="en-US" sz="1444" kern="100" dirty="0">
              <a:ea typeface="游明朝" panose="02020400000000000000" pitchFamily="18" charset="-128"/>
              <a:cs typeface="Times New Roman" panose="02020603050405020304" pitchFamily="18" charset="0"/>
            </a:endParaRPr>
          </a:p>
          <a:p>
            <a:pPr algn="just"/>
            <a:r>
              <a:rPr lang="ja-JP" altLang="en-US" sz="1444" kern="100" dirty="0">
                <a:ea typeface="BIZ UDPゴシック" panose="020B0400000000000000" pitchFamily="50" charset="-128"/>
                <a:cs typeface="Times New Roman" panose="02020603050405020304" pitchFamily="18" charset="0"/>
              </a:rPr>
              <a:t>・出口</a:t>
            </a:r>
            <a:r>
              <a:rPr lang="ja-JP" altLang="en-US" sz="1444" kern="100" dirty="0" smtClean="0">
                <a:ea typeface="BIZ UDPゴシック" panose="020B0400000000000000" pitchFamily="50" charset="-128"/>
                <a:cs typeface="Times New Roman" panose="02020603050405020304" pitchFamily="18" charset="0"/>
              </a:rPr>
              <a:t>の確保・安否の掲示</a:t>
            </a:r>
            <a:endParaRPr lang="ja-JP" altLang="en-US" sz="1444" kern="100" dirty="0">
              <a:ea typeface="游明朝" panose="02020400000000000000" pitchFamily="18" charset="-128"/>
              <a:cs typeface="Times New Roman" panose="02020603050405020304" pitchFamily="18" charset="0"/>
            </a:endParaRPr>
          </a:p>
        </p:txBody>
      </p:sp>
      <p:sp>
        <p:nvSpPr>
          <p:cNvPr id="27" name="テキスト ボックス 1554"/>
          <p:cNvSpPr txBox="1"/>
          <p:nvPr/>
        </p:nvSpPr>
        <p:spPr>
          <a:xfrm>
            <a:off x="547168" y="3634706"/>
            <a:ext cx="2732012" cy="904057"/>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4343" tIns="0" rIns="94343" bIns="0" numCol="1" spcCol="0" rtlCol="0" fromWordArt="0" anchor="ctr" anchorCtr="0" forceAA="0" compatLnSpc="1">
            <a:prstTxWarp prst="textNoShape">
              <a:avLst/>
            </a:prstTxWarp>
            <a:noAutofit/>
          </a:bodyPr>
          <a:lstStyle/>
          <a:p>
            <a:r>
              <a:rPr lang="ja-JP" altLang="en-US" sz="1444" kern="100" dirty="0">
                <a:ea typeface="BIZ UDPゴシック" panose="020B0400000000000000" pitchFamily="50" charset="-128"/>
                <a:cs typeface="Times New Roman" panose="02020603050405020304" pitchFamily="18" charset="0"/>
              </a:rPr>
              <a:t>・隣近所への声がけ</a:t>
            </a:r>
            <a:endParaRPr lang="ja-JP" altLang="en-US" sz="1444" kern="100" dirty="0">
              <a:ea typeface="游明朝" panose="02020400000000000000" pitchFamily="18" charset="-128"/>
              <a:cs typeface="Times New Roman" panose="02020603050405020304" pitchFamily="18" charset="0"/>
            </a:endParaRPr>
          </a:p>
          <a:p>
            <a:r>
              <a:rPr lang="ja-JP" altLang="en-US" sz="1444" kern="100" dirty="0">
                <a:ea typeface="BIZ UDPゴシック" panose="020B0400000000000000" pitchFamily="50" charset="-128"/>
                <a:cs typeface="Times New Roman" panose="02020603050405020304" pitchFamily="18" charset="0"/>
              </a:rPr>
              <a:t>・建物の被害確認　　　</a:t>
            </a:r>
            <a:endParaRPr lang="ja-JP" altLang="en-US" sz="1444" kern="100" dirty="0">
              <a:ea typeface="游明朝" panose="02020400000000000000" pitchFamily="18" charset="-128"/>
              <a:cs typeface="Times New Roman" panose="02020603050405020304" pitchFamily="18" charset="0"/>
            </a:endParaRPr>
          </a:p>
          <a:p>
            <a:r>
              <a:rPr lang="ja-JP" altLang="en-US" sz="1444" kern="100" dirty="0" smtClean="0">
                <a:ea typeface="BIZ UDPゴシック" panose="020B0400000000000000" pitchFamily="50" charset="-128"/>
                <a:cs typeface="Times New Roman" panose="02020603050405020304" pitchFamily="18" charset="0"/>
              </a:rPr>
              <a:t>・</a:t>
            </a:r>
            <a:r>
              <a:rPr lang="ja-JP" altLang="en-US" sz="1444" kern="100" spc="-100" dirty="0" smtClean="0">
                <a:ea typeface="BIZ UDPゴシック" panose="020B0400000000000000" pitchFamily="50" charset="-128"/>
                <a:cs typeface="Times New Roman" panose="02020603050405020304" pitchFamily="18" charset="0"/>
              </a:rPr>
              <a:t>○○マンションいっとき避難場所</a:t>
            </a:r>
            <a:endParaRPr lang="en-US" altLang="ja-JP" sz="1444" kern="100" spc="-100" dirty="0" smtClean="0">
              <a:ea typeface="BIZ UDPゴシック" panose="020B0400000000000000" pitchFamily="50" charset="-128"/>
              <a:cs typeface="Times New Roman" panose="02020603050405020304" pitchFamily="18" charset="0"/>
            </a:endParaRPr>
          </a:p>
          <a:p>
            <a:r>
              <a:rPr lang="ja-JP" altLang="en-US" sz="1444" kern="100" dirty="0">
                <a:ea typeface="BIZ UDPゴシック" panose="020B0400000000000000" pitchFamily="50" charset="-128"/>
                <a:cs typeface="Times New Roman" panose="02020603050405020304" pitchFamily="18" charset="0"/>
              </a:rPr>
              <a:t>　</a:t>
            </a:r>
            <a:r>
              <a:rPr lang="ja-JP" altLang="en-US" sz="1444" kern="100" dirty="0" smtClean="0">
                <a:ea typeface="BIZ UDPゴシック" panose="020B0400000000000000" pitchFamily="50" charset="-128"/>
                <a:cs typeface="Times New Roman" panose="02020603050405020304" pitchFamily="18" charset="0"/>
              </a:rPr>
              <a:t>（○</a:t>
            </a:r>
            <a:r>
              <a:rPr lang="ja-JP" altLang="en-US" sz="1444" kern="100" dirty="0">
                <a:ea typeface="BIZ UDPゴシック" panose="020B0400000000000000" pitchFamily="50" charset="-128"/>
                <a:cs typeface="Times New Roman" panose="02020603050405020304" pitchFamily="18" charset="0"/>
              </a:rPr>
              <a:t>側の</a:t>
            </a:r>
            <a:r>
              <a:rPr lang="ja-JP" altLang="en-US" sz="1444" kern="100" dirty="0" smtClean="0">
                <a:ea typeface="BIZ UDPゴシック" panose="020B0400000000000000" pitchFamily="50" charset="-128"/>
                <a:cs typeface="Times New Roman" panose="02020603050405020304" pitchFamily="18" charset="0"/>
              </a:rPr>
              <a:t>駐車場）に避難</a:t>
            </a:r>
            <a:endParaRPr lang="ja-JP" altLang="en-US" sz="1444" kern="100" dirty="0">
              <a:ea typeface="游明朝" panose="02020400000000000000" pitchFamily="18" charset="-128"/>
              <a:cs typeface="Times New Roman" panose="02020603050405020304" pitchFamily="18" charset="0"/>
            </a:endParaRPr>
          </a:p>
        </p:txBody>
      </p:sp>
      <p:sp>
        <p:nvSpPr>
          <p:cNvPr id="28" name="テキスト ボックス 1555"/>
          <p:cNvSpPr txBox="1"/>
          <p:nvPr/>
        </p:nvSpPr>
        <p:spPr>
          <a:xfrm>
            <a:off x="555030" y="4778731"/>
            <a:ext cx="3157190" cy="704951"/>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4343" tIns="0" rIns="94343" bIns="0" numCol="1" spcCol="0" rtlCol="0" fromWordArt="0" anchor="ctr" anchorCtr="0" forceAA="0" compatLnSpc="1">
            <a:prstTxWarp prst="textNoShape">
              <a:avLst/>
            </a:prstTxWarp>
            <a:noAutofit/>
          </a:bodyPr>
          <a:lstStyle/>
          <a:p>
            <a:pPr indent="-91718"/>
            <a:r>
              <a:rPr lang="ja-JP" altLang="en-US" sz="1444" kern="100" dirty="0" smtClean="0">
                <a:ea typeface="BIZ UDPゴシック" panose="020B0400000000000000" pitchFamily="50" charset="-128"/>
                <a:cs typeface="Times New Roman" panose="02020603050405020304" pitchFamily="18" charset="0"/>
              </a:rPr>
              <a:t>・</a:t>
            </a:r>
            <a:r>
              <a:rPr lang="ja-JP" altLang="en-US" sz="1444" kern="100" spc="-100" dirty="0">
                <a:ea typeface="BIZ UDPゴシック" panose="020B0400000000000000" pitchFamily="50" charset="-128"/>
                <a:cs typeface="Times New Roman" panose="02020603050405020304" pitchFamily="18" charset="0"/>
              </a:rPr>
              <a:t> </a:t>
            </a:r>
            <a:r>
              <a:rPr lang="ja-JP" altLang="en-US" sz="1444" kern="100" spc="-120" dirty="0">
                <a:ea typeface="BIZ UDPゴシック" panose="020B0400000000000000" pitchFamily="50" charset="-128"/>
                <a:cs typeface="Times New Roman" panose="02020603050405020304" pitchFamily="18" charset="0"/>
              </a:rPr>
              <a:t>○○マンションいっとき避難場所</a:t>
            </a:r>
            <a:r>
              <a:rPr lang="ja-JP" altLang="en-US" sz="1444" kern="100" spc="-120" dirty="0" smtClean="0">
                <a:ea typeface="BIZ UDPゴシック" panose="020B0400000000000000" pitchFamily="50" charset="-128"/>
                <a:cs typeface="Times New Roman" panose="02020603050405020304" pitchFamily="18" charset="0"/>
              </a:rPr>
              <a:t>に</a:t>
            </a:r>
            <a:endParaRPr lang="en-US" altLang="ja-JP" sz="1444" kern="100" spc="-120" dirty="0" smtClean="0">
              <a:ea typeface="BIZ UDPゴシック" panose="020B0400000000000000" pitchFamily="50" charset="-128"/>
              <a:cs typeface="Times New Roman" panose="02020603050405020304" pitchFamily="18" charset="0"/>
            </a:endParaRPr>
          </a:p>
          <a:p>
            <a:pPr indent="-91718"/>
            <a:r>
              <a:rPr lang="ja-JP" altLang="en-US" sz="1444" kern="100" spc="-150" dirty="0">
                <a:ea typeface="BIZ UDPゴシック" panose="020B0400000000000000" pitchFamily="50" charset="-128"/>
                <a:cs typeface="Times New Roman" panose="02020603050405020304" pitchFamily="18" charset="0"/>
              </a:rPr>
              <a:t>　</a:t>
            </a:r>
            <a:r>
              <a:rPr lang="ja-JP" altLang="en-US" sz="1444" kern="100" spc="-150" dirty="0" smtClean="0">
                <a:ea typeface="BIZ UDPゴシック" panose="020B0400000000000000" pitchFamily="50" charset="-128"/>
                <a:cs typeface="Times New Roman" panose="02020603050405020304" pitchFamily="18" charset="0"/>
              </a:rPr>
              <a:t>集まる</a:t>
            </a:r>
            <a:endParaRPr lang="ja-JP" altLang="en-US" sz="1444" kern="100" spc="-150" dirty="0">
              <a:ea typeface="游明朝" panose="02020400000000000000" pitchFamily="18" charset="-128"/>
              <a:cs typeface="Times New Roman" panose="02020603050405020304" pitchFamily="18" charset="0"/>
            </a:endParaRPr>
          </a:p>
          <a:p>
            <a:pPr indent="-91718"/>
            <a:r>
              <a:rPr lang="ja-JP" altLang="en-US" sz="1444" kern="100" dirty="0">
                <a:ea typeface="BIZ UDPゴシック" panose="020B0400000000000000" pitchFamily="50" charset="-128"/>
                <a:cs typeface="Times New Roman" panose="02020603050405020304" pitchFamily="18" charset="0"/>
              </a:rPr>
              <a:t>・被災情報等の情報共有</a:t>
            </a:r>
            <a:endParaRPr lang="ja-JP" altLang="en-US" sz="1444" kern="100" dirty="0">
              <a:ea typeface="游明朝" panose="02020400000000000000" pitchFamily="18" charset="-128"/>
              <a:cs typeface="Times New Roman" panose="02020603050405020304" pitchFamily="18" charset="0"/>
            </a:endParaRPr>
          </a:p>
        </p:txBody>
      </p:sp>
      <p:sp>
        <p:nvSpPr>
          <p:cNvPr id="29" name="テキスト ボックス 53"/>
          <p:cNvSpPr txBox="1"/>
          <p:nvPr/>
        </p:nvSpPr>
        <p:spPr>
          <a:xfrm>
            <a:off x="555030" y="5677817"/>
            <a:ext cx="2724150" cy="426508"/>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4343" tIns="0" rIns="94343" bIns="0" numCol="1" spcCol="0" rtlCol="0" fromWordArt="0" anchor="ctr" anchorCtr="0" forceAA="0" compatLnSpc="1">
            <a:prstTxWarp prst="textNoShape">
              <a:avLst/>
            </a:prstTxWarp>
            <a:noAutofit/>
          </a:bodyPr>
          <a:lstStyle/>
          <a:p>
            <a:pPr indent="-91718"/>
            <a:r>
              <a:rPr lang="ja-JP" altLang="en-US" sz="1444" kern="100" spc="-20" dirty="0" smtClean="0">
                <a:ea typeface="BIZ UDPゴシック" panose="020B0400000000000000" pitchFamily="50" charset="-128"/>
                <a:cs typeface="Times New Roman" panose="02020603050405020304" pitchFamily="18" charset="0"/>
              </a:rPr>
              <a:t>・マンション</a:t>
            </a:r>
            <a:r>
              <a:rPr lang="ja-JP" altLang="en-US" sz="1444" kern="100" spc="-20" dirty="0">
                <a:ea typeface="BIZ UDPゴシック" panose="020B0400000000000000" pitchFamily="50" charset="-128"/>
                <a:cs typeface="Times New Roman" panose="02020603050405020304" pitchFamily="18" charset="0"/>
              </a:rPr>
              <a:t>に留まるか判断</a:t>
            </a:r>
            <a:endParaRPr lang="ja-JP" altLang="en-US" sz="1444" kern="100" spc="-20" dirty="0">
              <a:ea typeface="游明朝" panose="02020400000000000000" pitchFamily="18" charset="-128"/>
              <a:cs typeface="Times New Roman" panose="02020603050405020304" pitchFamily="18" charset="0"/>
            </a:endParaRPr>
          </a:p>
        </p:txBody>
      </p:sp>
      <p:sp>
        <p:nvSpPr>
          <p:cNvPr id="30" name="テキスト ボックス 1553"/>
          <p:cNvSpPr txBox="1"/>
          <p:nvPr/>
        </p:nvSpPr>
        <p:spPr>
          <a:xfrm>
            <a:off x="554375" y="2194537"/>
            <a:ext cx="2724805" cy="229295"/>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4343" tIns="0" rIns="94343" bIns="0" numCol="1" spcCol="0" rtlCol="0" fromWordArt="0" anchor="ctr" anchorCtr="0" forceAA="0" compatLnSpc="1">
            <a:prstTxWarp prst="textNoShape">
              <a:avLst/>
            </a:prstTxWarp>
            <a:spAutoFit/>
          </a:bodyPr>
          <a:lstStyle/>
          <a:p>
            <a:pPr algn="just"/>
            <a:r>
              <a:rPr lang="ja-JP" altLang="en-US" sz="1444" kern="100" dirty="0">
                <a:ea typeface="BIZ UDPゴシック" panose="020B0400000000000000" pitchFamily="50" charset="-128"/>
                <a:cs typeface="Times New Roman" panose="02020603050405020304" pitchFamily="18" charset="0"/>
              </a:rPr>
              <a:t>・身の安全確保</a:t>
            </a:r>
            <a:endParaRPr lang="ja-JP" altLang="en-US" sz="1444" kern="100" dirty="0">
              <a:ea typeface="游明朝" panose="02020400000000000000" pitchFamily="18" charset="-128"/>
              <a:cs typeface="Times New Roman" panose="02020603050405020304" pitchFamily="18" charset="0"/>
            </a:endParaRPr>
          </a:p>
        </p:txBody>
      </p:sp>
      <p:sp>
        <p:nvSpPr>
          <p:cNvPr id="31" name="正方形/長方形 30"/>
          <p:cNvSpPr/>
          <p:nvPr/>
        </p:nvSpPr>
        <p:spPr>
          <a:xfrm>
            <a:off x="492941" y="2074316"/>
            <a:ext cx="2928877" cy="458131"/>
          </a:xfrm>
          <a:prstGeom prst="rect">
            <a:avLst/>
          </a:prstGeom>
          <a:noFill/>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4343" tIns="47171" rIns="94343" bIns="47171" numCol="1" spcCol="0" rtlCol="0" fromWordArt="0" anchor="ctr" anchorCtr="0" forceAA="0" compatLnSpc="1">
            <a:prstTxWarp prst="textNoShape">
              <a:avLst/>
            </a:prstTxWarp>
            <a:noAutofit/>
          </a:bodyPr>
          <a:lstStyle/>
          <a:p>
            <a:pPr algn="ctr"/>
            <a:endParaRPr kumimoji="1" lang="ja-JP" altLang="en-US" sz="1857"/>
          </a:p>
        </p:txBody>
      </p:sp>
      <p:sp>
        <p:nvSpPr>
          <p:cNvPr id="32" name="正方形/長方形 31"/>
          <p:cNvSpPr/>
          <p:nvPr/>
        </p:nvSpPr>
        <p:spPr>
          <a:xfrm>
            <a:off x="492941" y="2749664"/>
            <a:ext cx="2928877" cy="627763"/>
          </a:xfrm>
          <a:prstGeom prst="rect">
            <a:avLst/>
          </a:prstGeom>
          <a:noFill/>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4343" tIns="47171" rIns="94343" bIns="47171" numCol="1" spcCol="0" rtlCol="0" fromWordArt="0" anchor="ctr" anchorCtr="0" forceAA="0" compatLnSpc="1">
            <a:prstTxWarp prst="textNoShape">
              <a:avLst/>
            </a:prstTxWarp>
            <a:noAutofit/>
          </a:bodyPr>
          <a:lstStyle/>
          <a:p>
            <a:pPr algn="ctr"/>
            <a:endParaRPr kumimoji="1" lang="ja-JP" altLang="en-US" sz="1857"/>
          </a:p>
        </p:txBody>
      </p:sp>
      <p:sp>
        <p:nvSpPr>
          <p:cNvPr id="33" name="正方形/長方形 32"/>
          <p:cNvSpPr/>
          <p:nvPr/>
        </p:nvSpPr>
        <p:spPr>
          <a:xfrm>
            <a:off x="492941" y="3611273"/>
            <a:ext cx="2928877" cy="930884"/>
          </a:xfrm>
          <a:prstGeom prst="rect">
            <a:avLst/>
          </a:prstGeom>
          <a:noFill/>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4343" tIns="47171" rIns="94343" bIns="47171" numCol="1" spcCol="0" rtlCol="0" fromWordArt="0" anchor="ctr" anchorCtr="0" forceAA="0" compatLnSpc="1">
            <a:prstTxWarp prst="textNoShape">
              <a:avLst/>
            </a:prstTxWarp>
            <a:noAutofit/>
          </a:bodyPr>
          <a:lstStyle/>
          <a:p>
            <a:pPr algn="ctr"/>
            <a:endParaRPr kumimoji="1" lang="ja-JP" altLang="en-US" sz="1857"/>
          </a:p>
        </p:txBody>
      </p:sp>
      <p:sp>
        <p:nvSpPr>
          <p:cNvPr id="34" name="正方形/長方形 33"/>
          <p:cNvSpPr/>
          <p:nvPr/>
        </p:nvSpPr>
        <p:spPr>
          <a:xfrm>
            <a:off x="492941" y="4746711"/>
            <a:ext cx="2928877" cy="736971"/>
          </a:xfrm>
          <a:prstGeom prst="rect">
            <a:avLst/>
          </a:prstGeom>
          <a:noFill/>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4343" tIns="47171" rIns="94343" bIns="47171" numCol="1" spcCol="0" rtlCol="0" fromWordArt="0" anchor="ctr" anchorCtr="0" forceAA="0" compatLnSpc="1">
            <a:prstTxWarp prst="textNoShape">
              <a:avLst/>
            </a:prstTxWarp>
            <a:noAutofit/>
          </a:bodyPr>
          <a:lstStyle/>
          <a:p>
            <a:pPr algn="ctr"/>
            <a:endParaRPr kumimoji="1" lang="ja-JP" altLang="en-US" sz="1857"/>
          </a:p>
        </p:txBody>
      </p:sp>
      <p:sp>
        <p:nvSpPr>
          <p:cNvPr id="35" name="正方形/長方形 34"/>
          <p:cNvSpPr/>
          <p:nvPr/>
        </p:nvSpPr>
        <p:spPr>
          <a:xfrm>
            <a:off x="492941" y="5687814"/>
            <a:ext cx="2928877" cy="398828"/>
          </a:xfrm>
          <a:prstGeom prst="rect">
            <a:avLst/>
          </a:prstGeom>
          <a:noFill/>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4343" tIns="47171" rIns="94343" bIns="47171" numCol="1" spcCol="0" rtlCol="0" fromWordArt="0" anchor="ctr" anchorCtr="0" forceAA="0" compatLnSpc="1">
            <a:prstTxWarp prst="textNoShape">
              <a:avLst/>
            </a:prstTxWarp>
            <a:noAutofit/>
          </a:bodyPr>
          <a:lstStyle/>
          <a:p>
            <a:pPr algn="ctr"/>
            <a:endParaRPr kumimoji="1" lang="ja-JP" altLang="en-US" sz="1857" dirty="0"/>
          </a:p>
        </p:txBody>
      </p:sp>
      <p:sp>
        <p:nvSpPr>
          <p:cNvPr id="36" name="テキスト ボックス 35"/>
          <p:cNvSpPr txBox="1"/>
          <p:nvPr/>
        </p:nvSpPr>
        <p:spPr>
          <a:xfrm>
            <a:off x="492941" y="1482550"/>
            <a:ext cx="2928877" cy="390121"/>
          </a:xfrm>
          <a:prstGeom prst="rect">
            <a:avLst/>
          </a:prstGeom>
          <a:solidFill>
            <a:srgbClr val="FF3399"/>
          </a:solidFill>
        </p:spPr>
        <p:txBody>
          <a:bodyPr wrap="square" rtlCol="0">
            <a:spAutoFit/>
          </a:bodyPr>
          <a:lstStyle/>
          <a:p>
            <a:pPr algn="ctr"/>
            <a:r>
              <a:rPr kumimoji="1" lang="ja-JP" altLang="en-US" sz="1857" b="1" dirty="0">
                <a:solidFill>
                  <a:schemeClr val="bg1"/>
                </a:solidFill>
              </a:rPr>
              <a:t>地震発生</a:t>
            </a:r>
          </a:p>
        </p:txBody>
      </p:sp>
      <p:sp>
        <p:nvSpPr>
          <p:cNvPr id="37" name="二等辺三角形 36"/>
          <p:cNvSpPr/>
          <p:nvPr/>
        </p:nvSpPr>
        <p:spPr>
          <a:xfrm rot="10800000">
            <a:off x="797749" y="2563079"/>
            <a:ext cx="2319262" cy="147099"/>
          </a:xfrm>
          <a:prstGeom prst="triangle">
            <a:avLst/>
          </a:prstGeom>
          <a:solidFill>
            <a:srgbClr val="FF99C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4343" tIns="47171" rIns="94343" bIns="47171" numCol="1" spcCol="0" rtlCol="0" fromWordArt="0" anchor="ctr" anchorCtr="0" forceAA="0" compatLnSpc="1">
            <a:prstTxWarp prst="textNoShape">
              <a:avLst/>
            </a:prstTxWarp>
            <a:noAutofit/>
          </a:bodyPr>
          <a:lstStyle/>
          <a:p>
            <a:pPr algn="ctr"/>
            <a:endParaRPr kumimoji="1" lang="ja-JP" altLang="en-US" sz="1857"/>
          </a:p>
        </p:txBody>
      </p:sp>
      <p:sp>
        <p:nvSpPr>
          <p:cNvPr id="38" name="テキスト ボックス 53"/>
          <p:cNvSpPr txBox="1"/>
          <p:nvPr/>
        </p:nvSpPr>
        <p:spPr>
          <a:xfrm>
            <a:off x="611524" y="6386451"/>
            <a:ext cx="5877550" cy="3222146"/>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4343" tIns="0" rIns="94343" bIns="0" numCol="1" spcCol="0" rtlCol="0" fromWordArt="0" anchor="ctr" anchorCtr="0" forceAA="0" compatLnSpc="1">
            <a:prstTxWarp prst="textNoShape">
              <a:avLst/>
            </a:prstTxWarp>
            <a:noAutofit/>
          </a:bodyPr>
          <a:lstStyle/>
          <a:p>
            <a:pPr indent="-91718"/>
            <a:r>
              <a:rPr lang="ja-JP" altLang="en-US" sz="1444" kern="100" dirty="0">
                <a:ea typeface="BIZ UDPゴシック" panose="020B0400000000000000" pitchFamily="50" charset="-128"/>
                <a:cs typeface="Times New Roman" panose="02020603050405020304" pitchFamily="18" charset="0"/>
              </a:rPr>
              <a:t>・集まった住民で対策本部の立上げ</a:t>
            </a:r>
            <a:endParaRPr lang="en-US" altLang="ja-JP" sz="1444" kern="100" dirty="0">
              <a:ea typeface="BIZ UDPゴシック" panose="020B0400000000000000" pitchFamily="50" charset="-128"/>
              <a:cs typeface="Times New Roman" panose="02020603050405020304" pitchFamily="18" charset="0"/>
            </a:endParaRPr>
          </a:p>
          <a:p>
            <a:pPr indent="-91718"/>
            <a:r>
              <a:rPr lang="ja-JP" altLang="en-US" sz="1444" kern="100" dirty="0">
                <a:ea typeface="BIZ UDPゴシック" panose="020B0400000000000000" pitchFamily="50" charset="-128"/>
                <a:cs typeface="Times New Roman" panose="02020603050405020304" pitchFamily="18" charset="0"/>
              </a:rPr>
              <a:t>　　設置場所：集会室</a:t>
            </a:r>
            <a:endParaRPr lang="en-US" altLang="ja-JP" sz="1444" kern="100" dirty="0">
              <a:ea typeface="BIZ UDPゴシック" panose="020B0400000000000000" pitchFamily="50" charset="-128"/>
              <a:cs typeface="Times New Roman" panose="02020603050405020304" pitchFamily="18" charset="0"/>
            </a:endParaRPr>
          </a:p>
          <a:p>
            <a:pPr indent="-91718"/>
            <a:r>
              <a:rPr lang="ja-JP" altLang="en-US" sz="1444" kern="100" dirty="0">
                <a:ea typeface="BIZ UDPゴシック" panose="020B0400000000000000" pitchFamily="50" charset="-128"/>
                <a:cs typeface="Times New Roman" panose="02020603050405020304" pitchFamily="18" charset="0"/>
              </a:rPr>
              <a:t>　　設置基準：</a:t>
            </a:r>
            <a:r>
              <a:rPr lang="ja-JP" altLang="en-US" sz="1444" kern="100" dirty="0" smtClean="0">
                <a:ea typeface="BIZ UDPゴシック" panose="020B0400000000000000" pitchFamily="50" charset="-128"/>
                <a:cs typeface="Times New Roman" panose="02020603050405020304" pitchFamily="18" charset="0"/>
              </a:rPr>
              <a:t>震度</a:t>
            </a:r>
            <a:r>
              <a:rPr lang="ja-JP" altLang="en-US" sz="1444" kern="100" dirty="0">
                <a:ea typeface="BIZ UDPゴシック" panose="020B0400000000000000" pitchFamily="50" charset="-128"/>
                <a:cs typeface="Times New Roman" panose="02020603050405020304" pitchFamily="18" charset="0"/>
              </a:rPr>
              <a:t>○</a:t>
            </a:r>
            <a:r>
              <a:rPr lang="ja-JP" altLang="en-US" sz="1444" kern="100" dirty="0" smtClean="0">
                <a:ea typeface="BIZ UDPゴシック" panose="020B0400000000000000" pitchFamily="50" charset="-128"/>
                <a:cs typeface="Times New Roman" panose="02020603050405020304" pitchFamily="18" charset="0"/>
              </a:rPr>
              <a:t>以上</a:t>
            </a:r>
            <a:r>
              <a:rPr lang="ja-JP" altLang="en-US" sz="1444" kern="100" dirty="0">
                <a:ea typeface="BIZ UDPゴシック" panose="020B0400000000000000" pitchFamily="50" charset="-128"/>
                <a:cs typeface="Times New Roman" panose="02020603050405020304" pitchFamily="18" charset="0"/>
              </a:rPr>
              <a:t>又はライフラインの停止</a:t>
            </a:r>
            <a:endParaRPr lang="en-US" altLang="ja-JP" sz="1444" kern="100" dirty="0">
              <a:ea typeface="BIZ UDPゴシック" panose="020B0400000000000000" pitchFamily="50" charset="-128"/>
              <a:cs typeface="Times New Roman" panose="02020603050405020304" pitchFamily="18" charset="0"/>
            </a:endParaRPr>
          </a:p>
          <a:p>
            <a:pPr indent="-91718">
              <a:lnSpc>
                <a:spcPts val="619"/>
              </a:lnSpc>
            </a:pPr>
            <a:endParaRPr lang="ja-JP" altLang="en-US" sz="1444" kern="100" dirty="0">
              <a:ea typeface="BIZ UDPゴシック" panose="020B0400000000000000" pitchFamily="50" charset="-128"/>
              <a:cs typeface="Times New Roman" panose="02020603050405020304" pitchFamily="18" charset="0"/>
            </a:endParaRPr>
          </a:p>
          <a:p>
            <a:pPr indent="-91718"/>
            <a:r>
              <a:rPr lang="ja-JP" altLang="en-US" sz="1444" kern="100" dirty="0">
                <a:ea typeface="BIZ UDPゴシック" panose="020B0400000000000000" pitchFamily="50" charset="-128"/>
                <a:cs typeface="Times New Roman" panose="02020603050405020304" pitchFamily="18" charset="0"/>
              </a:rPr>
              <a:t>・被災状況の相互確認、対応方針（避難など）の確認</a:t>
            </a:r>
            <a:endParaRPr lang="en-US" altLang="ja-JP" sz="1444" kern="100" dirty="0">
              <a:ea typeface="BIZ UDPゴシック" panose="020B0400000000000000" pitchFamily="50" charset="-128"/>
              <a:cs typeface="Times New Roman" panose="02020603050405020304" pitchFamily="18" charset="0"/>
            </a:endParaRPr>
          </a:p>
          <a:p>
            <a:pPr indent="-91718">
              <a:lnSpc>
                <a:spcPts val="619"/>
              </a:lnSpc>
            </a:pPr>
            <a:endParaRPr lang="ja-JP" altLang="en-US" sz="1444" kern="100" dirty="0">
              <a:ea typeface="BIZ UDPゴシック" panose="020B0400000000000000" pitchFamily="50" charset="-128"/>
              <a:cs typeface="Times New Roman" panose="02020603050405020304" pitchFamily="18" charset="0"/>
            </a:endParaRPr>
          </a:p>
          <a:p>
            <a:pPr indent="-91718"/>
            <a:r>
              <a:rPr lang="ja-JP" altLang="en-US" sz="1444" kern="100" dirty="0">
                <a:ea typeface="BIZ UDPゴシック" panose="020B0400000000000000" pitchFamily="50" charset="-128"/>
                <a:cs typeface="Times New Roman" panose="02020603050405020304" pitchFamily="18" charset="0"/>
              </a:rPr>
              <a:t>・班長代理の指名、班体制の再編成、情報の集約、全体活動の指揮</a:t>
            </a:r>
            <a:endParaRPr lang="en-US" altLang="ja-JP" sz="1444" kern="100" dirty="0">
              <a:ea typeface="BIZ UDPゴシック" panose="020B0400000000000000" pitchFamily="50" charset="-128"/>
              <a:cs typeface="Times New Roman" panose="02020603050405020304" pitchFamily="18" charset="0"/>
            </a:endParaRPr>
          </a:p>
          <a:p>
            <a:pPr indent="-91718"/>
            <a:endParaRPr lang="en-US" altLang="ja-JP" sz="1444" kern="100" dirty="0">
              <a:ea typeface="BIZ UDPゴシック" panose="020B0400000000000000" pitchFamily="50" charset="-128"/>
              <a:cs typeface="Times New Roman" panose="02020603050405020304" pitchFamily="18" charset="0"/>
            </a:endParaRPr>
          </a:p>
          <a:p>
            <a:pPr indent="-91718"/>
            <a:r>
              <a:rPr lang="en-US" altLang="ja-JP" sz="1238" kern="100" dirty="0">
                <a:ea typeface="BIZ UDPゴシック" panose="020B0400000000000000" pitchFamily="50" charset="-128"/>
                <a:cs typeface="Times New Roman" panose="02020603050405020304" pitchFamily="18" charset="0"/>
              </a:rPr>
              <a:t>【</a:t>
            </a:r>
            <a:r>
              <a:rPr lang="ja-JP" altLang="en-US" sz="1238" kern="100" dirty="0">
                <a:ea typeface="BIZ UDPゴシック" panose="020B0400000000000000" pitchFamily="50" charset="-128"/>
                <a:cs typeface="Times New Roman" panose="02020603050405020304" pitchFamily="18" charset="0"/>
              </a:rPr>
              <a:t>情報班の活動</a:t>
            </a:r>
            <a:r>
              <a:rPr lang="en-US" altLang="ja-JP" sz="1238" kern="100" dirty="0">
                <a:ea typeface="BIZ UDPゴシック" panose="020B0400000000000000" pitchFamily="50" charset="-128"/>
                <a:cs typeface="Times New Roman" panose="02020603050405020304" pitchFamily="18" charset="0"/>
              </a:rPr>
              <a:t>】</a:t>
            </a:r>
            <a:r>
              <a:rPr lang="ja-JP" altLang="en-US" sz="1238" kern="100" dirty="0">
                <a:ea typeface="BIZ UDPゴシック" panose="020B0400000000000000" pitchFamily="50" charset="-128"/>
                <a:cs typeface="Times New Roman" panose="02020603050405020304" pitchFamily="18" charset="0"/>
              </a:rPr>
              <a:t>　安否確認、安否情報の伝達</a:t>
            </a:r>
            <a:endParaRPr lang="en-US" altLang="ja-JP" sz="1238" kern="100" dirty="0">
              <a:ea typeface="BIZ UDPゴシック" panose="020B0400000000000000" pitchFamily="50" charset="-128"/>
              <a:cs typeface="Times New Roman" panose="02020603050405020304" pitchFamily="18" charset="0"/>
            </a:endParaRPr>
          </a:p>
          <a:p>
            <a:pPr indent="-91718">
              <a:lnSpc>
                <a:spcPts val="619"/>
              </a:lnSpc>
            </a:pPr>
            <a:endParaRPr lang="ja-JP" altLang="en-US" sz="1238" kern="100" dirty="0">
              <a:ea typeface="BIZ UDPゴシック" panose="020B0400000000000000" pitchFamily="50" charset="-128"/>
              <a:cs typeface="Times New Roman" panose="02020603050405020304" pitchFamily="18" charset="0"/>
            </a:endParaRPr>
          </a:p>
          <a:p>
            <a:pPr indent="-91718"/>
            <a:r>
              <a:rPr lang="en-US" altLang="ja-JP" sz="1238" kern="100" dirty="0">
                <a:ea typeface="BIZ UDPゴシック" panose="020B0400000000000000" pitchFamily="50" charset="-128"/>
                <a:cs typeface="Times New Roman" panose="02020603050405020304" pitchFamily="18" charset="0"/>
              </a:rPr>
              <a:t>【</a:t>
            </a:r>
            <a:r>
              <a:rPr lang="ja-JP" altLang="en-US" sz="1238" kern="100" dirty="0">
                <a:ea typeface="BIZ UDPゴシック" panose="020B0400000000000000" pitchFamily="50" charset="-128"/>
                <a:cs typeface="Times New Roman" panose="02020603050405020304" pitchFamily="18" charset="0"/>
              </a:rPr>
              <a:t>救護班の活動</a:t>
            </a:r>
            <a:r>
              <a:rPr lang="en-US" altLang="ja-JP" sz="1238" kern="100" dirty="0" smtClean="0">
                <a:ea typeface="BIZ UDPゴシック" panose="020B0400000000000000" pitchFamily="50" charset="-128"/>
                <a:cs typeface="Times New Roman" panose="02020603050405020304" pitchFamily="18" charset="0"/>
              </a:rPr>
              <a:t>】</a:t>
            </a:r>
            <a:r>
              <a:rPr lang="ja-JP" altLang="en-US" sz="1238" kern="100" dirty="0">
                <a:ea typeface="BIZ UDPゴシック" panose="020B0400000000000000" pitchFamily="50" charset="-128"/>
                <a:cs typeface="Times New Roman" panose="02020603050405020304" pitchFamily="18" charset="0"/>
              </a:rPr>
              <a:t> </a:t>
            </a:r>
            <a:r>
              <a:rPr lang="ja-JP" altLang="en-US" sz="1238" kern="100" dirty="0" smtClean="0">
                <a:ea typeface="BIZ UDPゴシック" panose="020B0400000000000000" pitchFamily="50" charset="-128"/>
                <a:cs typeface="Times New Roman" panose="02020603050405020304" pitchFamily="18" charset="0"/>
              </a:rPr>
              <a:t>  </a:t>
            </a:r>
            <a:r>
              <a:rPr lang="ja-JP" altLang="en-US" sz="1238" kern="100" dirty="0" smtClean="0">
                <a:ea typeface="BIZ UDPゴシック" panose="020B0400000000000000" pitchFamily="50" charset="-128"/>
                <a:cs typeface="Times New Roman" panose="02020603050405020304" pitchFamily="18" charset="0"/>
              </a:rPr>
              <a:t>初期</a:t>
            </a:r>
            <a:r>
              <a:rPr lang="ja-JP" altLang="en-US" sz="1238" kern="100" dirty="0">
                <a:ea typeface="BIZ UDPゴシック" panose="020B0400000000000000" pitchFamily="50" charset="-128"/>
                <a:cs typeface="Times New Roman" panose="02020603050405020304" pitchFamily="18" charset="0"/>
              </a:rPr>
              <a:t>消火、建物の安全確認や各種設備の確認等</a:t>
            </a:r>
            <a:r>
              <a:rPr lang="ja-JP" altLang="en-US" sz="1238" kern="100" dirty="0" smtClean="0">
                <a:ea typeface="BIZ UDPゴシック" panose="020B0400000000000000" pitchFamily="50" charset="-128"/>
                <a:cs typeface="Times New Roman" panose="02020603050405020304" pitchFamily="18" charset="0"/>
              </a:rPr>
              <a:t>、</a:t>
            </a:r>
            <a:endParaRPr lang="en-US" altLang="ja-JP" sz="1238" kern="100" dirty="0" smtClean="0">
              <a:ea typeface="BIZ UDPゴシック" panose="020B0400000000000000" pitchFamily="50" charset="-128"/>
              <a:cs typeface="Times New Roman" panose="02020603050405020304" pitchFamily="18" charset="0"/>
            </a:endParaRPr>
          </a:p>
          <a:p>
            <a:pPr indent="-91718"/>
            <a:r>
              <a:rPr lang="ja-JP" altLang="en-US" sz="1238" kern="100" dirty="0">
                <a:ea typeface="BIZ UDPゴシック" panose="020B0400000000000000" pitchFamily="50" charset="-128"/>
                <a:cs typeface="Times New Roman" panose="02020603050405020304" pitchFamily="18" charset="0"/>
              </a:rPr>
              <a:t>　</a:t>
            </a:r>
            <a:r>
              <a:rPr lang="ja-JP" altLang="en-US" sz="1238" kern="100" dirty="0" smtClean="0">
                <a:ea typeface="BIZ UDPゴシック" panose="020B0400000000000000" pitchFamily="50" charset="-128"/>
                <a:cs typeface="Times New Roman" panose="02020603050405020304" pitchFamily="18" charset="0"/>
              </a:rPr>
              <a:t>　　　　　　　　　　  </a:t>
            </a:r>
            <a:r>
              <a:rPr lang="ja-JP" altLang="en-US" sz="1238" kern="100" spc="-100" dirty="0" smtClean="0">
                <a:ea typeface="BIZ UDPゴシック" panose="020B0400000000000000" pitchFamily="50" charset="-128"/>
                <a:cs typeface="Times New Roman" panose="02020603050405020304" pitchFamily="18" charset="0"/>
              </a:rPr>
              <a:t>エレベーター</a:t>
            </a:r>
            <a:r>
              <a:rPr lang="ja-JP" altLang="en-US" sz="1238" kern="100" spc="-100" dirty="0">
                <a:ea typeface="BIZ UDPゴシック" panose="020B0400000000000000" pitchFamily="50" charset="-128"/>
                <a:cs typeface="Times New Roman" panose="02020603050405020304" pitchFamily="18" charset="0"/>
              </a:rPr>
              <a:t>の閉じ込め確認</a:t>
            </a:r>
            <a:r>
              <a:rPr lang="ja-JP" altLang="en-US" sz="1238" kern="100" spc="-100" dirty="0" smtClean="0">
                <a:ea typeface="BIZ UDPゴシック" panose="020B0400000000000000" pitchFamily="50" charset="-128"/>
                <a:cs typeface="Times New Roman" panose="02020603050405020304" pitchFamily="18" charset="0"/>
              </a:rPr>
              <a:t>、室内</a:t>
            </a:r>
            <a:r>
              <a:rPr lang="ja-JP" altLang="en-US" sz="1238" kern="100" spc="-100" dirty="0">
                <a:ea typeface="BIZ UDPゴシック" panose="020B0400000000000000" pitchFamily="50" charset="-128"/>
                <a:cs typeface="Times New Roman" panose="02020603050405020304" pitchFamily="18" charset="0"/>
              </a:rPr>
              <a:t>に閉じ込められた居住者の救出、</a:t>
            </a:r>
            <a:endParaRPr lang="en-US" altLang="ja-JP" sz="1238" kern="100" spc="-100" dirty="0">
              <a:ea typeface="BIZ UDPゴシック" panose="020B0400000000000000" pitchFamily="50" charset="-128"/>
              <a:cs typeface="Times New Roman" panose="02020603050405020304" pitchFamily="18" charset="0"/>
            </a:endParaRPr>
          </a:p>
          <a:p>
            <a:r>
              <a:rPr lang="ja-JP" altLang="en-US" sz="1238" kern="100" dirty="0">
                <a:ea typeface="BIZ UDPゴシック" panose="020B0400000000000000" pitchFamily="50" charset="-128"/>
                <a:cs typeface="Times New Roman" panose="02020603050405020304" pitchFamily="18" charset="0"/>
              </a:rPr>
              <a:t>　　　　　　　　　　　</a:t>
            </a:r>
            <a:r>
              <a:rPr lang="ja-JP" altLang="en-US" sz="1238" kern="100" dirty="0" smtClean="0">
                <a:ea typeface="BIZ UDPゴシック" panose="020B0400000000000000" pitchFamily="50" charset="-128"/>
                <a:cs typeface="Times New Roman" panose="02020603050405020304" pitchFamily="18" charset="0"/>
              </a:rPr>
              <a:t>  要援護者</a:t>
            </a:r>
            <a:r>
              <a:rPr lang="ja-JP" altLang="en-US" sz="1238" kern="100" dirty="0">
                <a:ea typeface="BIZ UDPゴシック" panose="020B0400000000000000" pitchFamily="50" charset="-128"/>
                <a:cs typeface="Times New Roman" panose="02020603050405020304" pitchFamily="18" charset="0"/>
              </a:rPr>
              <a:t>や負傷者等の救護･救援</a:t>
            </a:r>
            <a:r>
              <a:rPr lang="ja-JP" altLang="en-US" sz="1238" kern="100" dirty="0" smtClean="0">
                <a:ea typeface="BIZ UDPゴシック" panose="020B0400000000000000" pitchFamily="50" charset="-128"/>
                <a:cs typeface="Times New Roman" panose="02020603050405020304" pitchFamily="18" charset="0"/>
              </a:rPr>
              <a:t>、指定</a:t>
            </a:r>
            <a:r>
              <a:rPr lang="ja-JP" altLang="en-US" sz="1238" kern="100" dirty="0">
                <a:ea typeface="BIZ UDPゴシック" panose="020B0400000000000000" pitchFamily="50" charset="-128"/>
                <a:cs typeface="Times New Roman" panose="02020603050405020304" pitchFamily="18" charset="0"/>
              </a:rPr>
              <a:t>避難所運営への</a:t>
            </a:r>
            <a:r>
              <a:rPr lang="ja-JP" altLang="en-US" sz="1238" kern="100" dirty="0" smtClean="0">
                <a:ea typeface="BIZ UDPゴシック" panose="020B0400000000000000" pitchFamily="50" charset="-128"/>
                <a:cs typeface="Times New Roman" panose="02020603050405020304" pitchFamily="18" charset="0"/>
              </a:rPr>
              <a:t>参加、</a:t>
            </a:r>
            <a:r>
              <a:rPr lang="en-US" altLang="ja-JP" sz="1238" kern="100" dirty="0" smtClean="0">
                <a:ea typeface="BIZ UDPゴシック" panose="020B0400000000000000" pitchFamily="50" charset="-128"/>
                <a:cs typeface="Times New Roman" panose="02020603050405020304" pitchFamily="18" charset="0"/>
              </a:rPr>
              <a:t/>
            </a:r>
            <a:br>
              <a:rPr lang="en-US" altLang="ja-JP" sz="1238" kern="100" dirty="0" smtClean="0">
                <a:ea typeface="BIZ UDPゴシック" panose="020B0400000000000000" pitchFamily="50" charset="-128"/>
                <a:cs typeface="Times New Roman" panose="02020603050405020304" pitchFamily="18" charset="0"/>
              </a:rPr>
            </a:br>
            <a:r>
              <a:rPr lang="ja-JP" altLang="en-US" sz="1238" kern="100" dirty="0">
                <a:ea typeface="BIZ UDPゴシック" panose="020B0400000000000000" pitchFamily="50" charset="-128"/>
                <a:cs typeface="Times New Roman" panose="02020603050405020304" pitchFamily="18" charset="0"/>
              </a:rPr>
              <a:t>　　　　　　　　　　　</a:t>
            </a:r>
            <a:r>
              <a:rPr lang="ja-JP" altLang="en-US" sz="1238" kern="100" dirty="0" smtClean="0">
                <a:ea typeface="BIZ UDPゴシック" panose="020B0400000000000000" pitchFamily="50" charset="-128"/>
                <a:cs typeface="Times New Roman" panose="02020603050405020304" pitchFamily="18" charset="0"/>
              </a:rPr>
              <a:t>  排水管</a:t>
            </a:r>
            <a:r>
              <a:rPr lang="ja-JP" altLang="en-US" sz="1238" kern="100" dirty="0">
                <a:ea typeface="BIZ UDPゴシック" panose="020B0400000000000000" pitchFamily="50" charset="-128"/>
                <a:cs typeface="Times New Roman" panose="02020603050405020304" pitchFamily="18" charset="0"/>
              </a:rPr>
              <a:t>の破損の確認等、給水の確認、</a:t>
            </a:r>
            <a:endParaRPr lang="en-US" altLang="ja-JP" sz="1238" kern="100" dirty="0">
              <a:ea typeface="BIZ UDPゴシック" panose="020B0400000000000000" pitchFamily="50" charset="-128"/>
              <a:cs typeface="Times New Roman" panose="02020603050405020304" pitchFamily="18" charset="0"/>
            </a:endParaRPr>
          </a:p>
          <a:p>
            <a:pPr indent="-91718">
              <a:lnSpc>
                <a:spcPts val="619"/>
              </a:lnSpc>
            </a:pPr>
            <a:endParaRPr lang="en-US" altLang="ja-JP" sz="1238" kern="100" dirty="0">
              <a:ea typeface="BIZ UDPゴシック" panose="020B0400000000000000" pitchFamily="50" charset="-128"/>
              <a:cs typeface="Times New Roman" panose="02020603050405020304" pitchFamily="18" charset="0"/>
            </a:endParaRPr>
          </a:p>
          <a:p>
            <a:pPr indent="-91718"/>
            <a:r>
              <a:rPr lang="en-US" altLang="ja-JP" sz="1238" kern="100" dirty="0">
                <a:ea typeface="BIZ UDPゴシック" panose="020B0400000000000000" pitchFamily="50" charset="-128"/>
                <a:cs typeface="Times New Roman" panose="02020603050405020304" pitchFamily="18" charset="0"/>
              </a:rPr>
              <a:t>【</a:t>
            </a:r>
            <a:r>
              <a:rPr lang="ja-JP" altLang="en-US" sz="1238" kern="100" dirty="0">
                <a:ea typeface="BIZ UDPゴシック" panose="020B0400000000000000" pitchFamily="50" charset="-128"/>
                <a:cs typeface="Times New Roman" panose="02020603050405020304" pitchFamily="18" charset="0"/>
              </a:rPr>
              <a:t>物資班の活動</a:t>
            </a:r>
            <a:r>
              <a:rPr lang="en-US" altLang="ja-JP" sz="1238" kern="100" dirty="0">
                <a:ea typeface="BIZ UDPゴシック" panose="020B0400000000000000" pitchFamily="50" charset="-128"/>
                <a:cs typeface="Times New Roman" panose="02020603050405020304" pitchFamily="18" charset="0"/>
              </a:rPr>
              <a:t>】</a:t>
            </a:r>
            <a:r>
              <a:rPr lang="ja-JP" altLang="en-US" sz="1238" kern="100" dirty="0">
                <a:ea typeface="BIZ UDPゴシック" panose="020B0400000000000000" pitchFamily="50" charset="-128"/>
                <a:cs typeface="Times New Roman" panose="02020603050405020304" pitchFamily="18" charset="0"/>
              </a:rPr>
              <a:t>　防災資機材・備蓄物資･活動備品の準備</a:t>
            </a:r>
            <a:endParaRPr lang="en-US" altLang="ja-JP" sz="1238" kern="100" dirty="0">
              <a:ea typeface="BIZ UDPゴシック" panose="020B0400000000000000" pitchFamily="50" charset="-128"/>
              <a:cs typeface="Times New Roman" panose="02020603050405020304" pitchFamily="18" charset="0"/>
            </a:endParaRPr>
          </a:p>
          <a:p>
            <a:pPr indent="-91718">
              <a:lnSpc>
                <a:spcPts val="619"/>
              </a:lnSpc>
            </a:pPr>
            <a:endParaRPr lang="en-US" altLang="ja-JP" sz="1238" kern="100" dirty="0">
              <a:ea typeface="BIZ UDPゴシック" panose="020B0400000000000000" pitchFamily="50" charset="-128"/>
              <a:cs typeface="Times New Roman" panose="02020603050405020304" pitchFamily="18" charset="0"/>
            </a:endParaRPr>
          </a:p>
          <a:p>
            <a:pPr indent="-91718"/>
            <a:r>
              <a:rPr lang="ja-JP" altLang="en-US" sz="1238" kern="100" dirty="0">
                <a:ea typeface="BIZ UDPゴシック" panose="020B0400000000000000" pitchFamily="50" charset="-128"/>
                <a:cs typeface="Times New Roman" panose="02020603050405020304" pitchFamily="18" charset="0"/>
              </a:rPr>
              <a:t>（備蓄品の保管場所）　安否確認に必要な名簿等：管理人室</a:t>
            </a:r>
            <a:endParaRPr lang="en-US" altLang="ja-JP" sz="1238" kern="100" dirty="0">
              <a:ea typeface="BIZ UDPゴシック" panose="020B0400000000000000" pitchFamily="50" charset="-128"/>
              <a:cs typeface="Times New Roman" panose="02020603050405020304" pitchFamily="18" charset="0"/>
            </a:endParaRPr>
          </a:p>
          <a:p>
            <a:pPr indent="-91718"/>
            <a:r>
              <a:rPr lang="ja-JP" altLang="en-US" sz="1238" kern="100" dirty="0">
                <a:ea typeface="BIZ UDPゴシック" panose="020B0400000000000000" pitchFamily="50" charset="-128"/>
                <a:cs typeface="Times New Roman" panose="02020603050405020304" pitchFamily="18" charset="0"/>
              </a:rPr>
              <a:t>　　　　　　　　　　　　　　 救護に必要なバール等：防災倉庫</a:t>
            </a:r>
          </a:p>
        </p:txBody>
      </p:sp>
      <p:sp>
        <p:nvSpPr>
          <p:cNvPr id="39" name="正方形/長方形 38"/>
          <p:cNvSpPr/>
          <p:nvPr/>
        </p:nvSpPr>
        <p:spPr>
          <a:xfrm>
            <a:off x="492941" y="6282845"/>
            <a:ext cx="5996133" cy="3405616"/>
          </a:xfrm>
          <a:prstGeom prst="rect">
            <a:avLst/>
          </a:prstGeom>
          <a:noFill/>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4343" tIns="47171" rIns="94343" bIns="47171" numCol="1" spcCol="0" rtlCol="0" fromWordArt="0" anchor="ctr" anchorCtr="0" forceAA="0" compatLnSpc="1">
            <a:prstTxWarp prst="textNoShape">
              <a:avLst/>
            </a:prstTxWarp>
            <a:noAutofit/>
          </a:bodyPr>
          <a:lstStyle/>
          <a:p>
            <a:pPr algn="ctr"/>
            <a:endParaRPr kumimoji="1" lang="ja-JP" altLang="en-US" sz="1857" dirty="0"/>
          </a:p>
        </p:txBody>
      </p:sp>
      <p:sp>
        <p:nvSpPr>
          <p:cNvPr id="40" name="テキスト ボックス 39"/>
          <p:cNvSpPr txBox="1"/>
          <p:nvPr/>
        </p:nvSpPr>
        <p:spPr>
          <a:xfrm>
            <a:off x="3641137" y="2975021"/>
            <a:ext cx="2847938" cy="1485278"/>
          </a:xfrm>
          <a:prstGeom prst="rect">
            <a:avLst/>
          </a:prstGeom>
          <a:noFill/>
          <a:ln>
            <a:solidFill>
              <a:schemeClr val="bg1">
                <a:lumMod val="50000"/>
              </a:schemeClr>
            </a:solidFill>
            <a:prstDash val="sysDot"/>
          </a:ln>
        </p:spPr>
        <p:txBody>
          <a:bodyPr wrap="square" rtlCol="0">
            <a:spAutoFit/>
          </a:bodyPr>
          <a:lstStyle/>
          <a:p>
            <a:r>
              <a:rPr kumimoji="1" lang="en-US" altLang="ja-JP" sz="1000" dirty="0" smtClean="0">
                <a:solidFill>
                  <a:schemeClr val="tx1">
                    <a:lumMod val="85000"/>
                    <a:lumOff val="15000"/>
                  </a:schemeClr>
                </a:solidFill>
                <a:latin typeface="BIZ UDPゴシック" panose="020B0400000000000000" pitchFamily="50" charset="-128"/>
                <a:ea typeface="BIZ UDPゴシック" panose="020B0400000000000000" pitchFamily="50" charset="-128"/>
              </a:rPr>
              <a:t>※</a:t>
            </a:r>
            <a:r>
              <a:rPr kumimoji="1" lang="ja-JP" altLang="en-US" sz="1000" dirty="0">
                <a:solidFill>
                  <a:schemeClr val="tx1">
                    <a:lumMod val="85000"/>
                    <a:lumOff val="15000"/>
                  </a:schemeClr>
                </a:solidFill>
                <a:latin typeface="BIZ UDPゴシック" panose="020B0400000000000000" pitchFamily="50" charset="-128"/>
                <a:ea typeface="BIZ UDPゴシック" panose="020B0400000000000000" pitchFamily="50" charset="-128"/>
              </a:rPr>
              <a:t>玄関ドアの破損により避難</a:t>
            </a:r>
            <a:r>
              <a:rPr kumimoji="1" lang="ja-JP" altLang="en-US" sz="1000" dirty="0" smtClean="0">
                <a:solidFill>
                  <a:schemeClr val="tx1">
                    <a:lumMod val="85000"/>
                    <a:lumOff val="15000"/>
                  </a:schemeClr>
                </a:solidFill>
                <a:latin typeface="BIZ UDPゴシック" panose="020B0400000000000000" pitchFamily="50" charset="-128"/>
                <a:ea typeface="BIZ UDPゴシック" panose="020B0400000000000000" pitchFamily="50" charset="-128"/>
              </a:rPr>
              <a:t>できない場合は、</a:t>
            </a:r>
            <a:endParaRPr kumimoji="1" lang="en-US" altLang="ja-JP" sz="1000" dirty="0" smtClean="0">
              <a:solidFill>
                <a:schemeClr val="tx1">
                  <a:lumMod val="85000"/>
                  <a:lumOff val="15000"/>
                </a:schemeClr>
              </a:solidFill>
              <a:latin typeface="BIZ UDPゴシック" panose="020B0400000000000000" pitchFamily="50" charset="-128"/>
              <a:ea typeface="BIZ UDPゴシック" panose="020B0400000000000000" pitchFamily="50" charset="-128"/>
            </a:endParaRPr>
          </a:p>
          <a:p>
            <a:r>
              <a:rPr kumimoji="1" lang="ja-JP" altLang="en-US" sz="1000" dirty="0">
                <a:solidFill>
                  <a:schemeClr val="tx1">
                    <a:lumMod val="85000"/>
                    <a:lumOff val="15000"/>
                  </a:schemeClr>
                </a:solidFill>
                <a:latin typeface="BIZ UDPゴシック" panose="020B0400000000000000" pitchFamily="50" charset="-128"/>
                <a:ea typeface="BIZ UDPゴシック" panose="020B0400000000000000" pitchFamily="50" charset="-128"/>
              </a:rPr>
              <a:t>　</a:t>
            </a:r>
            <a:r>
              <a:rPr kumimoji="1" lang="ja-JP" altLang="en-US" sz="1000" dirty="0" smtClean="0">
                <a:solidFill>
                  <a:schemeClr val="tx1">
                    <a:lumMod val="85000"/>
                    <a:lumOff val="15000"/>
                  </a:schemeClr>
                </a:solidFill>
                <a:latin typeface="BIZ UDPゴシック" panose="020B0400000000000000" pitchFamily="50" charset="-128"/>
                <a:ea typeface="BIZ UDPゴシック" panose="020B0400000000000000" pitchFamily="50" charset="-128"/>
              </a:rPr>
              <a:t> ベランダの避難ハッチからの避難も検討</a:t>
            </a:r>
            <a:endParaRPr kumimoji="1" lang="en-US" altLang="ja-JP" sz="1000" dirty="0" smtClean="0">
              <a:solidFill>
                <a:schemeClr val="tx1">
                  <a:lumMod val="85000"/>
                  <a:lumOff val="15000"/>
                </a:schemeClr>
              </a:solidFill>
              <a:latin typeface="BIZ UDPゴシック" panose="020B0400000000000000" pitchFamily="50" charset="-128"/>
              <a:ea typeface="BIZ UDPゴシック" panose="020B0400000000000000" pitchFamily="50" charset="-128"/>
            </a:endParaRPr>
          </a:p>
          <a:p>
            <a:endParaRPr kumimoji="1" lang="en-US" altLang="ja-JP" sz="1100" dirty="0">
              <a:solidFill>
                <a:schemeClr val="tx1">
                  <a:lumMod val="85000"/>
                  <a:lumOff val="15000"/>
                </a:schemeClr>
              </a:solidFill>
              <a:latin typeface="BIZ UDPゴシック" panose="020B0400000000000000" pitchFamily="50" charset="-128"/>
              <a:ea typeface="BIZ UDPゴシック" panose="020B0400000000000000" pitchFamily="50" charset="-128"/>
            </a:endParaRPr>
          </a:p>
          <a:p>
            <a:r>
              <a:rPr kumimoji="1" lang="en-US" altLang="ja-JP" sz="1000" dirty="0" smtClean="0">
                <a:solidFill>
                  <a:schemeClr val="tx1">
                    <a:lumMod val="85000"/>
                    <a:lumOff val="15000"/>
                  </a:schemeClr>
                </a:solidFill>
                <a:latin typeface="BIZ UDPゴシック" panose="020B0400000000000000" pitchFamily="50" charset="-128"/>
                <a:ea typeface="BIZ UDPゴシック" panose="020B0400000000000000" pitchFamily="50" charset="-128"/>
              </a:rPr>
              <a:t>※</a:t>
            </a:r>
            <a:r>
              <a:rPr kumimoji="1" lang="ja-JP" altLang="en-US" sz="1000" dirty="0">
                <a:solidFill>
                  <a:schemeClr val="tx1">
                    <a:lumMod val="85000"/>
                    <a:lumOff val="15000"/>
                  </a:schemeClr>
                </a:solidFill>
                <a:latin typeface="BIZ UDPゴシック" panose="020B0400000000000000" pitchFamily="50" charset="-128"/>
                <a:ea typeface="BIZ UDPゴシック" panose="020B0400000000000000" pitchFamily="50" charset="-128"/>
              </a:rPr>
              <a:t>ここにお住まい</a:t>
            </a:r>
            <a:r>
              <a:rPr kumimoji="1" lang="ja-JP" altLang="en-US" sz="1000" dirty="0" smtClean="0">
                <a:solidFill>
                  <a:schemeClr val="tx1">
                    <a:lumMod val="85000"/>
                    <a:lumOff val="15000"/>
                  </a:schemeClr>
                </a:solidFill>
                <a:latin typeface="BIZ UDPゴシック" panose="020B0400000000000000" pitchFamily="50" charset="-128"/>
                <a:ea typeface="BIZ UDPゴシック" panose="020B0400000000000000" pitchFamily="50" charset="-128"/>
              </a:rPr>
              <a:t>の住戸からの避難経路を記載</a:t>
            </a:r>
            <a:endParaRPr kumimoji="1" lang="en-US" altLang="ja-JP" sz="1000" dirty="0" smtClean="0">
              <a:solidFill>
                <a:schemeClr val="tx1">
                  <a:lumMod val="85000"/>
                  <a:lumOff val="15000"/>
                </a:schemeClr>
              </a:solidFill>
              <a:latin typeface="BIZ UDPゴシック" panose="020B0400000000000000" pitchFamily="50" charset="-128"/>
              <a:ea typeface="BIZ UDPゴシック" panose="020B0400000000000000" pitchFamily="50" charset="-128"/>
            </a:endParaRPr>
          </a:p>
          <a:p>
            <a:endParaRPr kumimoji="1" lang="en-US" altLang="ja-JP" sz="1238" dirty="0">
              <a:solidFill>
                <a:schemeClr val="tx1">
                  <a:lumMod val="85000"/>
                  <a:lumOff val="15000"/>
                </a:schemeClr>
              </a:solidFill>
              <a:latin typeface="BIZ UDPゴシック" panose="020B0400000000000000" pitchFamily="50" charset="-128"/>
              <a:ea typeface="BIZ UDPゴシック" panose="020B0400000000000000" pitchFamily="50" charset="-128"/>
            </a:endParaRPr>
          </a:p>
          <a:p>
            <a:endParaRPr kumimoji="1" lang="en-US" altLang="ja-JP" sz="1238" dirty="0" smtClean="0">
              <a:solidFill>
                <a:schemeClr val="tx1">
                  <a:lumMod val="85000"/>
                  <a:lumOff val="15000"/>
                </a:schemeClr>
              </a:solidFill>
              <a:latin typeface="BIZ UDPゴシック" panose="020B0400000000000000" pitchFamily="50" charset="-128"/>
              <a:ea typeface="BIZ UDPゴシック" panose="020B0400000000000000" pitchFamily="50" charset="-128"/>
            </a:endParaRPr>
          </a:p>
          <a:p>
            <a:endParaRPr kumimoji="1" lang="en-US" altLang="ja-JP" sz="1238" dirty="0" smtClean="0">
              <a:solidFill>
                <a:schemeClr val="tx1">
                  <a:lumMod val="85000"/>
                  <a:lumOff val="15000"/>
                </a:schemeClr>
              </a:solidFill>
              <a:latin typeface="BIZ UDPゴシック" panose="020B0400000000000000" pitchFamily="50" charset="-128"/>
              <a:ea typeface="BIZ UDPゴシック" panose="020B0400000000000000" pitchFamily="50" charset="-128"/>
            </a:endParaRPr>
          </a:p>
          <a:p>
            <a:endParaRPr kumimoji="1" lang="en-US" altLang="ja-JP" sz="1238" dirty="0">
              <a:solidFill>
                <a:schemeClr val="tx1">
                  <a:lumMod val="85000"/>
                  <a:lumOff val="15000"/>
                </a:schemeClr>
              </a:solidFill>
              <a:latin typeface="BIZ UDPゴシック" panose="020B0400000000000000" pitchFamily="50" charset="-128"/>
              <a:ea typeface="BIZ UDPゴシック" panose="020B0400000000000000" pitchFamily="50" charset="-128"/>
            </a:endParaRPr>
          </a:p>
        </p:txBody>
      </p:sp>
      <p:sp>
        <p:nvSpPr>
          <p:cNvPr id="41" name="テキスト ボックス 40"/>
          <p:cNvSpPr txBox="1"/>
          <p:nvPr/>
        </p:nvSpPr>
        <p:spPr>
          <a:xfrm>
            <a:off x="3641137" y="4513288"/>
            <a:ext cx="2847937" cy="1733616"/>
          </a:xfrm>
          <a:prstGeom prst="rect">
            <a:avLst/>
          </a:prstGeom>
          <a:noFill/>
          <a:ln>
            <a:solidFill>
              <a:schemeClr val="bg1">
                <a:lumMod val="50000"/>
              </a:schemeClr>
            </a:solidFill>
            <a:prstDash val="sysDot"/>
          </a:ln>
        </p:spPr>
        <p:txBody>
          <a:bodyPr wrap="square" rtlCol="0">
            <a:spAutoFit/>
          </a:bodyPr>
          <a:lstStyle/>
          <a:p>
            <a:r>
              <a:rPr kumimoji="1" lang="ja-JP" altLang="en-US" sz="1238" b="1" dirty="0" smtClean="0">
                <a:solidFill>
                  <a:schemeClr val="tx1">
                    <a:lumMod val="85000"/>
                    <a:lumOff val="15000"/>
                  </a:schemeClr>
                </a:solidFill>
                <a:latin typeface="BIZ UDPゴシック" panose="020B0400000000000000" pitchFamily="50" charset="-128"/>
                <a:ea typeface="BIZ UDPゴシック" panose="020B0400000000000000" pitchFamily="50" charset="-128"/>
              </a:rPr>
              <a:t>（マンション</a:t>
            </a:r>
            <a:r>
              <a:rPr kumimoji="1" lang="ja-JP" altLang="en-US" sz="1238" b="1" dirty="0">
                <a:solidFill>
                  <a:schemeClr val="tx1">
                    <a:lumMod val="85000"/>
                    <a:lumOff val="15000"/>
                  </a:schemeClr>
                </a:solidFill>
                <a:latin typeface="BIZ UDPゴシック" panose="020B0400000000000000" pitchFamily="50" charset="-128"/>
                <a:ea typeface="BIZ UDPゴシック" panose="020B0400000000000000" pitchFamily="50" charset="-128"/>
              </a:rPr>
              <a:t>に留まらない場合）</a:t>
            </a:r>
            <a:endParaRPr kumimoji="1" lang="en-US" altLang="ja-JP" sz="1238" b="1" dirty="0">
              <a:solidFill>
                <a:schemeClr val="tx1">
                  <a:lumMod val="85000"/>
                  <a:lumOff val="15000"/>
                </a:schemeClr>
              </a:solidFill>
              <a:latin typeface="BIZ UDPゴシック" panose="020B0400000000000000" pitchFamily="50" charset="-128"/>
              <a:ea typeface="BIZ UDPゴシック" panose="020B0400000000000000" pitchFamily="50" charset="-128"/>
            </a:endParaRPr>
          </a:p>
          <a:p>
            <a:endParaRPr kumimoji="1" lang="en-US" altLang="ja-JP" sz="800" dirty="0" smtClean="0">
              <a:solidFill>
                <a:schemeClr val="tx1">
                  <a:lumMod val="85000"/>
                  <a:lumOff val="15000"/>
                </a:schemeClr>
              </a:solidFill>
              <a:latin typeface="BIZ UDPゴシック" panose="020B0400000000000000" pitchFamily="50" charset="-128"/>
              <a:ea typeface="BIZ UDPゴシック" panose="020B0400000000000000" pitchFamily="50" charset="-128"/>
            </a:endParaRPr>
          </a:p>
          <a:p>
            <a:r>
              <a:rPr kumimoji="1" lang="ja-JP" altLang="en-US" sz="1238" dirty="0" smtClean="0">
                <a:solidFill>
                  <a:schemeClr val="tx1">
                    <a:lumMod val="85000"/>
                    <a:lumOff val="15000"/>
                  </a:schemeClr>
                </a:solidFill>
                <a:latin typeface="BIZ UDPゴシック" panose="020B0400000000000000" pitchFamily="50" charset="-128"/>
                <a:ea typeface="BIZ UDPゴシック" panose="020B0400000000000000" pitchFamily="50" charset="-128"/>
              </a:rPr>
              <a:t>・</a:t>
            </a:r>
            <a:r>
              <a:rPr kumimoji="1" lang="ja-JP" altLang="en-US" sz="1238" spc="-100" dirty="0" smtClean="0">
                <a:solidFill>
                  <a:schemeClr val="tx1">
                    <a:lumMod val="85000"/>
                    <a:lumOff val="15000"/>
                  </a:schemeClr>
                </a:solidFill>
                <a:latin typeface="BIZ UDPゴシック" panose="020B0400000000000000" pitchFamily="50" charset="-128"/>
                <a:ea typeface="BIZ UDPゴシック" panose="020B0400000000000000" pitchFamily="50" charset="-128"/>
              </a:rPr>
              <a:t>近くの指定避難所</a:t>
            </a:r>
            <a:r>
              <a:rPr kumimoji="1" lang="ja-JP" altLang="en-US" sz="1238" spc="-100" dirty="0">
                <a:solidFill>
                  <a:schemeClr val="tx1">
                    <a:lumMod val="85000"/>
                    <a:lumOff val="15000"/>
                  </a:schemeClr>
                </a:solidFill>
                <a:latin typeface="BIZ UDPゴシック" panose="020B0400000000000000" pitchFamily="50" charset="-128"/>
                <a:ea typeface="BIZ UDPゴシック" panose="020B0400000000000000" pitchFamily="50" charset="-128"/>
              </a:rPr>
              <a:t>（○○小学校</a:t>
            </a:r>
            <a:r>
              <a:rPr kumimoji="1" lang="ja-JP" altLang="en-US" sz="1238" spc="-100" dirty="0" smtClean="0">
                <a:solidFill>
                  <a:schemeClr val="tx1">
                    <a:lumMod val="85000"/>
                    <a:lumOff val="15000"/>
                  </a:schemeClr>
                </a:solidFill>
                <a:latin typeface="BIZ UDPゴシック" panose="020B0400000000000000" pitchFamily="50" charset="-128"/>
                <a:ea typeface="BIZ UDPゴシック" panose="020B0400000000000000" pitchFamily="50" charset="-128"/>
              </a:rPr>
              <a:t>）等へ</a:t>
            </a:r>
            <a:r>
              <a:rPr kumimoji="1" lang="ja-JP" altLang="en-US" sz="1238" spc="-100" dirty="0">
                <a:solidFill>
                  <a:schemeClr val="tx1">
                    <a:lumMod val="85000"/>
                    <a:lumOff val="15000"/>
                  </a:schemeClr>
                </a:solidFill>
                <a:latin typeface="BIZ UDPゴシック" panose="020B0400000000000000" pitchFamily="50" charset="-128"/>
                <a:ea typeface="BIZ UDPゴシック" panose="020B0400000000000000" pitchFamily="50" charset="-128"/>
              </a:rPr>
              <a:t>避難</a:t>
            </a:r>
            <a:endParaRPr kumimoji="1" lang="en-US" altLang="ja-JP" sz="1238" spc="-100" dirty="0">
              <a:solidFill>
                <a:schemeClr val="tx1">
                  <a:lumMod val="85000"/>
                  <a:lumOff val="15000"/>
                </a:schemeClr>
              </a:solidFill>
              <a:latin typeface="BIZ UDPゴシック" panose="020B0400000000000000" pitchFamily="50" charset="-128"/>
              <a:ea typeface="BIZ UDPゴシック" panose="020B0400000000000000" pitchFamily="50" charset="-128"/>
            </a:endParaRPr>
          </a:p>
          <a:p>
            <a:endParaRPr kumimoji="1" lang="en-US" altLang="ja-JP" sz="600" dirty="0" smtClean="0">
              <a:solidFill>
                <a:schemeClr val="tx1">
                  <a:lumMod val="85000"/>
                  <a:lumOff val="15000"/>
                </a:schemeClr>
              </a:solidFill>
              <a:latin typeface="BIZ UDPゴシック" panose="020B0400000000000000" pitchFamily="50" charset="-128"/>
              <a:ea typeface="BIZ UDPゴシック" panose="020B0400000000000000" pitchFamily="50" charset="-128"/>
            </a:endParaRPr>
          </a:p>
          <a:p>
            <a:r>
              <a:rPr kumimoji="1" lang="ja-JP" altLang="en-US" sz="1238" dirty="0" smtClean="0">
                <a:solidFill>
                  <a:schemeClr val="tx1">
                    <a:lumMod val="85000"/>
                    <a:lumOff val="15000"/>
                  </a:schemeClr>
                </a:solidFill>
                <a:latin typeface="BIZ UDPゴシック" panose="020B0400000000000000" pitchFamily="50" charset="-128"/>
                <a:ea typeface="BIZ UDPゴシック" panose="020B0400000000000000" pitchFamily="50" charset="-128"/>
              </a:rPr>
              <a:t>・マンション</a:t>
            </a:r>
            <a:r>
              <a:rPr kumimoji="1" lang="ja-JP" altLang="en-US" sz="1238" dirty="0">
                <a:solidFill>
                  <a:schemeClr val="tx1">
                    <a:lumMod val="85000"/>
                    <a:lumOff val="15000"/>
                  </a:schemeClr>
                </a:solidFill>
                <a:latin typeface="BIZ UDPゴシック" panose="020B0400000000000000" pitchFamily="50" charset="-128"/>
                <a:ea typeface="BIZ UDPゴシック" panose="020B0400000000000000" pitchFamily="50" charset="-128"/>
              </a:rPr>
              <a:t>に留まらない旨</a:t>
            </a:r>
            <a:r>
              <a:rPr kumimoji="1" lang="ja-JP" altLang="en-US" sz="1238" dirty="0" smtClean="0">
                <a:solidFill>
                  <a:schemeClr val="tx1">
                    <a:lumMod val="85000"/>
                    <a:lumOff val="15000"/>
                  </a:schemeClr>
                </a:solidFill>
                <a:latin typeface="BIZ UDPゴシック" panose="020B0400000000000000" pitchFamily="50" charset="-128"/>
                <a:ea typeface="BIZ UDPゴシック" panose="020B0400000000000000" pitchFamily="50" charset="-128"/>
              </a:rPr>
              <a:t>を管理組合</a:t>
            </a:r>
            <a:endParaRPr kumimoji="1" lang="en-US" altLang="ja-JP" sz="1238" dirty="0" smtClean="0">
              <a:solidFill>
                <a:schemeClr val="tx1">
                  <a:lumMod val="85000"/>
                  <a:lumOff val="15000"/>
                </a:schemeClr>
              </a:solidFill>
              <a:latin typeface="BIZ UDPゴシック" panose="020B0400000000000000" pitchFamily="50" charset="-128"/>
              <a:ea typeface="BIZ UDPゴシック" panose="020B0400000000000000" pitchFamily="50" charset="-128"/>
            </a:endParaRPr>
          </a:p>
          <a:p>
            <a:r>
              <a:rPr kumimoji="1" lang="ja-JP" altLang="en-US" sz="1238" dirty="0" smtClean="0">
                <a:solidFill>
                  <a:schemeClr val="tx1">
                    <a:lumMod val="85000"/>
                    <a:lumOff val="15000"/>
                  </a:schemeClr>
                </a:solidFill>
                <a:latin typeface="BIZ UDPゴシック" panose="020B0400000000000000" pitchFamily="50" charset="-128"/>
                <a:ea typeface="BIZ UDPゴシック" panose="020B0400000000000000" pitchFamily="50" charset="-128"/>
              </a:rPr>
              <a:t> に報告</a:t>
            </a:r>
            <a:endParaRPr kumimoji="1" lang="en-US" altLang="ja-JP" sz="1238" dirty="0" smtClean="0">
              <a:solidFill>
                <a:schemeClr val="tx1">
                  <a:lumMod val="85000"/>
                  <a:lumOff val="15000"/>
                </a:schemeClr>
              </a:solidFill>
              <a:latin typeface="BIZ UDPゴシック" panose="020B0400000000000000" pitchFamily="50" charset="-128"/>
              <a:ea typeface="BIZ UDPゴシック" panose="020B0400000000000000" pitchFamily="50" charset="-128"/>
            </a:endParaRPr>
          </a:p>
          <a:p>
            <a:r>
              <a:rPr kumimoji="1" lang="ja-JP" altLang="en-US" sz="1238" dirty="0" smtClean="0">
                <a:solidFill>
                  <a:schemeClr val="tx1">
                    <a:lumMod val="85000"/>
                    <a:lumOff val="15000"/>
                  </a:schemeClr>
                </a:solidFill>
                <a:latin typeface="BIZ UDPゴシック" panose="020B0400000000000000" pitchFamily="50" charset="-128"/>
                <a:ea typeface="BIZ UDPゴシック" panose="020B0400000000000000" pitchFamily="50" charset="-128"/>
              </a:rPr>
              <a:t> （○○により報告）</a:t>
            </a:r>
            <a:endParaRPr kumimoji="1" lang="en-US" altLang="ja-JP" sz="1238" dirty="0">
              <a:solidFill>
                <a:schemeClr val="tx1">
                  <a:lumMod val="85000"/>
                  <a:lumOff val="15000"/>
                </a:schemeClr>
              </a:solidFill>
              <a:latin typeface="BIZ UDPゴシック" panose="020B0400000000000000" pitchFamily="50" charset="-128"/>
              <a:ea typeface="BIZ UDPゴシック" panose="020B0400000000000000" pitchFamily="50" charset="-128"/>
            </a:endParaRPr>
          </a:p>
          <a:p>
            <a:endParaRPr kumimoji="1" lang="en-US" altLang="ja-JP" sz="600" dirty="0" smtClean="0">
              <a:solidFill>
                <a:schemeClr val="tx1">
                  <a:lumMod val="85000"/>
                  <a:lumOff val="15000"/>
                </a:schemeClr>
              </a:solidFill>
              <a:latin typeface="BIZ UDPゴシック" panose="020B0400000000000000" pitchFamily="50" charset="-128"/>
              <a:ea typeface="BIZ UDPゴシック" panose="020B0400000000000000" pitchFamily="50" charset="-128"/>
            </a:endParaRPr>
          </a:p>
          <a:p>
            <a:r>
              <a:rPr kumimoji="1" lang="ja-JP" altLang="en-US" sz="1238" dirty="0" smtClean="0">
                <a:solidFill>
                  <a:schemeClr val="tx1">
                    <a:lumMod val="85000"/>
                    <a:lumOff val="15000"/>
                  </a:schemeClr>
                </a:solidFill>
                <a:latin typeface="BIZ UDPゴシック" panose="020B0400000000000000" pitchFamily="50" charset="-128"/>
                <a:ea typeface="BIZ UDPゴシック" panose="020B0400000000000000" pitchFamily="50" charset="-128"/>
              </a:rPr>
              <a:t>・復旧期の連絡先を管理組合に報告</a:t>
            </a:r>
            <a:endParaRPr kumimoji="1" lang="en-US" altLang="ja-JP" sz="1238" dirty="0" smtClean="0">
              <a:solidFill>
                <a:schemeClr val="tx1">
                  <a:lumMod val="85000"/>
                  <a:lumOff val="15000"/>
                </a:schemeClr>
              </a:solidFill>
              <a:latin typeface="BIZ UDPゴシック" panose="020B0400000000000000" pitchFamily="50" charset="-128"/>
              <a:ea typeface="BIZ UDPゴシック" panose="020B0400000000000000" pitchFamily="50" charset="-128"/>
            </a:endParaRPr>
          </a:p>
          <a:p>
            <a:r>
              <a:rPr kumimoji="1" lang="en-US" altLang="ja-JP" sz="1238" dirty="0">
                <a:solidFill>
                  <a:schemeClr val="tx1">
                    <a:lumMod val="85000"/>
                    <a:lumOff val="15000"/>
                  </a:schemeClr>
                </a:solidFill>
                <a:latin typeface="BIZ UDPゴシック" panose="020B0400000000000000" pitchFamily="50" charset="-128"/>
                <a:ea typeface="BIZ UDPゴシック" panose="020B0400000000000000" pitchFamily="50" charset="-128"/>
              </a:rPr>
              <a:t> </a:t>
            </a:r>
            <a:r>
              <a:rPr kumimoji="1" lang="ja-JP" altLang="en-US" sz="1238" dirty="0" smtClean="0">
                <a:solidFill>
                  <a:schemeClr val="tx1">
                    <a:lumMod val="85000"/>
                    <a:lumOff val="15000"/>
                  </a:schemeClr>
                </a:solidFill>
                <a:latin typeface="BIZ UDPゴシック" panose="020B0400000000000000" pitchFamily="50" charset="-128"/>
                <a:ea typeface="BIZ UDPゴシック" panose="020B0400000000000000" pitchFamily="50" charset="-128"/>
              </a:rPr>
              <a:t>（○○により報告）</a:t>
            </a:r>
            <a:endParaRPr kumimoji="1" lang="ja-JP" altLang="en-US" sz="1238" dirty="0">
              <a:solidFill>
                <a:schemeClr val="tx1">
                  <a:lumMod val="85000"/>
                  <a:lumOff val="15000"/>
                </a:schemeClr>
              </a:solidFill>
              <a:latin typeface="BIZ UDPゴシック" panose="020B0400000000000000" pitchFamily="50" charset="-128"/>
              <a:ea typeface="BIZ UDPゴシック" panose="020B0400000000000000" pitchFamily="50" charset="-128"/>
            </a:endParaRPr>
          </a:p>
        </p:txBody>
      </p:sp>
      <p:cxnSp>
        <p:nvCxnSpPr>
          <p:cNvPr id="44" name="直線コネクタ 43"/>
          <p:cNvCxnSpPr>
            <a:stCxn id="40" idx="1"/>
            <a:endCxn id="33" idx="3"/>
          </p:cNvCxnSpPr>
          <p:nvPr/>
        </p:nvCxnSpPr>
        <p:spPr>
          <a:xfrm flipH="1">
            <a:off x="3421818" y="3717660"/>
            <a:ext cx="219319" cy="359055"/>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3421818" y="5906042"/>
            <a:ext cx="219319"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46" name="テキスト ボックス 45"/>
          <p:cNvSpPr txBox="1"/>
          <p:nvPr/>
        </p:nvSpPr>
        <p:spPr>
          <a:xfrm>
            <a:off x="362564" y="1121576"/>
            <a:ext cx="1842767" cy="357373"/>
          </a:xfrm>
          <a:prstGeom prst="rect">
            <a:avLst/>
          </a:prstGeom>
          <a:noFill/>
        </p:spPr>
        <p:txBody>
          <a:bodyPr wrap="none" rtlCol="0">
            <a:spAutoFit/>
          </a:bodyPr>
          <a:lstStyle/>
          <a:p>
            <a:r>
              <a:rPr kumimoji="1" lang="en-US" altLang="ja-JP" sz="1651" b="1" dirty="0">
                <a:latin typeface="BIZ UDPゴシック" panose="020B0400000000000000" pitchFamily="50" charset="-128"/>
                <a:ea typeface="BIZ UDPゴシック" panose="020B0400000000000000" pitchFamily="50" charset="-128"/>
              </a:rPr>
              <a:t>【</a:t>
            </a:r>
            <a:r>
              <a:rPr kumimoji="1" lang="ja-JP" altLang="en-US" sz="1651" b="1" dirty="0">
                <a:latin typeface="BIZ UDPゴシック" panose="020B0400000000000000" pitchFamily="50" charset="-128"/>
                <a:ea typeface="BIZ UDPゴシック" panose="020B0400000000000000" pitchFamily="50" charset="-128"/>
              </a:rPr>
              <a:t>発災から１日目</a:t>
            </a:r>
            <a:r>
              <a:rPr kumimoji="1" lang="en-US" altLang="ja-JP" sz="1651" b="1" dirty="0">
                <a:latin typeface="BIZ UDPゴシック" panose="020B0400000000000000" pitchFamily="50" charset="-128"/>
                <a:ea typeface="BIZ UDPゴシック" panose="020B0400000000000000" pitchFamily="50" charset="-128"/>
              </a:rPr>
              <a:t>】</a:t>
            </a:r>
            <a:endParaRPr kumimoji="1" lang="ja-JP" altLang="en-US" sz="1651" b="1" dirty="0">
              <a:latin typeface="BIZ UDPゴシック" panose="020B0400000000000000" pitchFamily="50" charset="-128"/>
              <a:ea typeface="BIZ UDPゴシック" panose="020B0400000000000000" pitchFamily="50" charset="-128"/>
            </a:endParaRPr>
          </a:p>
        </p:txBody>
      </p:sp>
      <p:sp>
        <p:nvSpPr>
          <p:cNvPr id="47" name="二等辺三角形 46"/>
          <p:cNvSpPr/>
          <p:nvPr/>
        </p:nvSpPr>
        <p:spPr>
          <a:xfrm rot="10800000">
            <a:off x="797749" y="1888645"/>
            <a:ext cx="2319262" cy="147099"/>
          </a:xfrm>
          <a:prstGeom prst="triangle">
            <a:avLst/>
          </a:prstGeom>
          <a:solidFill>
            <a:srgbClr val="FF99C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4343" tIns="47171" rIns="94343" bIns="47171" numCol="1" spcCol="0" rtlCol="0" fromWordArt="0" anchor="ctr" anchorCtr="0" forceAA="0" compatLnSpc="1">
            <a:prstTxWarp prst="textNoShape">
              <a:avLst/>
            </a:prstTxWarp>
            <a:noAutofit/>
          </a:bodyPr>
          <a:lstStyle/>
          <a:p>
            <a:pPr algn="ctr"/>
            <a:endParaRPr kumimoji="1" lang="ja-JP" altLang="en-US" sz="1857"/>
          </a:p>
        </p:txBody>
      </p:sp>
      <p:sp>
        <p:nvSpPr>
          <p:cNvPr id="48" name="二等辺三角形 47"/>
          <p:cNvSpPr/>
          <p:nvPr/>
        </p:nvSpPr>
        <p:spPr>
          <a:xfrm rot="10800000">
            <a:off x="797749" y="3411460"/>
            <a:ext cx="2319262" cy="147099"/>
          </a:xfrm>
          <a:prstGeom prst="triangle">
            <a:avLst/>
          </a:prstGeom>
          <a:solidFill>
            <a:srgbClr val="FF99C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4343" tIns="47171" rIns="94343" bIns="47171" numCol="1" spcCol="0" rtlCol="0" fromWordArt="0" anchor="ctr" anchorCtr="0" forceAA="0" compatLnSpc="1">
            <a:prstTxWarp prst="textNoShape">
              <a:avLst/>
            </a:prstTxWarp>
            <a:noAutofit/>
          </a:bodyPr>
          <a:lstStyle/>
          <a:p>
            <a:pPr algn="ctr"/>
            <a:endParaRPr kumimoji="1" lang="ja-JP" altLang="en-US" sz="1857"/>
          </a:p>
        </p:txBody>
      </p:sp>
      <p:sp>
        <p:nvSpPr>
          <p:cNvPr id="49" name="二等辺三角形 48"/>
          <p:cNvSpPr/>
          <p:nvPr/>
        </p:nvSpPr>
        <p:spPr>
          <a:xfrm rot="10800000">
            <a:off x="797749" y="4564652"/>
            <a:ext cx="2319262" cy="147099"/>
          </a:xfrm>
          <a:prstGeom prst="triangle">
            <a:avLst/>
          </a:prstGeom>
          <a:solidFill>
            <a:srgbClr val="FF99C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4343" tIns="47171" rIns="94343" bIns="47171" numCol="1" spcCol="0" rtlCol="0" fromWordArt="0" anchor="ctr" anchorCtr="0" forceAA="0" compatLnSpc="1">
            <a:prstTxWarp prst="textNoShape">
              <a:avLst/>
            </a:prstTxWarp>
            <a:noAutofit/>
          </a:bodyPr>
          <a:lstStyle/>
          <a:p>
            <a:pPr algn="ctr"/>
            <a:endParaRPr kumimoji="1" lang="ja-JP" altLang="en-US" sz="1857"/>
          </a:p>
        </p:txBody>
      </p:sp>
      <p:sp>
        <p:nvSpPr>
          <p:cNvPr id="50" name="二等辺三角形 49"/>
          <p:cNvSpPr/>
          <p:nvPr/>
        </p:nvSpPr>
        <p:spPr>
          <a:xfrm rot="10800000">
            <a:off x="797749" y="5513305"/>
            <a:ext cx="2319262" cy="147099"/>
          </a:xfrm>
          <a:prstGeom prst="triangle">
            <a:avLst/>
          </a:prstGeom>
          <a:solidFill>
            <a:srgbClr val="FF99C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4343" tIns="47171" rIns="94343" bIns="47171" numCol="1" spcCol="0" rtlCol="0" fromWordArt="0" anchor="ctr" anchorCtr="0" forceAA="0" compatLnSpc="1">
            <a:prstTxWarp prst="textNoShape">
              <a:avLst/>
            </a:prstTxWarp>
            <a:noAutofit/>
          </a:bodyPr>
          <a:lstStyle/>
          <a:p>
            <a:pPr algn="ctr"/>
            <a:endParaRPr kumimoji="1" lang="ja-JP" altLang="en-US" sz="1857"/>
          </a:p>
        </p:txBody>
      </p:sp>
      <p:sp>
        <p:nvSpPr>
          <p:cNvPr id="51" name="二等辺三角形 50"/>
          <p:cNvSpPr/>
          <p:nvPr/>
        </p:nvSpPr>
        <p:spPr>
          <a:xfrm rot="10800000">
            <a:off x="797749" y="6119332"/>
            <a:ext cx="2319262" cy="147099"/>
          </a:xfrm>
          <a:prstGeom prst="triangle">
            <a:avLst/>
          </a:prstGeom>
          <a:solidFill>
            <a:srgbClr val="FF99C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4343" tIns="47171" rIns="94343" bIns="47171" numCol="1" spcCol="0" rtlCol="0" fromWordArt="0" anchor="ctr" anchorCtr="0" forceAA="0" compatLnSpc="1">
            <a:prstTxWarp prst="textNoShape">
              <a:avLst/>
            </a:prstTxWarp>
            <a:noAutofit/>
          </a:bodyPr>
          <a:lstStyle/>
          <a:p>
            <a:pPr algn="ctr"/>
            <a:endParaRPr kumimoji="1" lang="ja-JP" altLang="en-US" sz="1857"/>
          </a:p>
        </p:txBody>
      </p:sp>
      <p:sp>
        <p:nvSpPr>
          <p:cNvPr id="52" name="テキスト ボックス 51"/>
          <p:cNvSpPr txBox="1"/>
          <p:nvPr/>
        </p:nvSpPr>
        <p:spPr>
          <a:xfrm>
            <a:off x="445763" y="751431"/>
            <a:ext cx="5570756" cy="307777"/>
          </a:xfrm>
          <a:prstGeom prst="rect">
            <a:avLst/>
          </a:prstGeom>
          <a:noFill/>
        </p:spPr>
        <p:txBody>
          <a:bodyPr wrap="none" rtlCol="0">
            <a:spAutoFit/>
          </a:bodyPr>
          <a:lstStyle/>
          <a:p>
            <a:r>
              <a:rPr kumimoji="1" lang="ja-JP" altLang="en-US" sz="1400" b="1" dirty="0"/>
              <a:t>○○マンション防災減災マニュアル（○年○月</a:t>
            </a:r>
            <a:r>
              <a:rPr kumimoji="1" lang="ja-JP" altLang="en-US" sz="1400" b="1" dirty="0" smtClean="0"/>
              <a:t>）～各住戸配布編～</a:t>
            </a:r>
            <a:endParaRPr kumimoji="1" lang="ja-JP" altLang="en-US" sz="1200" b="1" dirty="0"/>
          </a:p>
        </p:txBody>
      </p:sp>
      <p:sp>
        <p:nvSpPr>
          <p:cNvPr id="53" name="テキスト ボックス 52"/>
          <p:cNvSpPr txBox="1"/>
          <p:nvPr/>
        </p:nvSpPr>
        <p:spPr>
          <a:xfrm>
            <a:off x="492941" y="388693"/>
            <a:ext cx="3776996" cy="251159"/>
          </a:xfrm>
          <a:prstGeom prst="rect">
            <a:avLst/>
          </a:prstGeom>
          <a:noFill/>
          <a:ln>
            <a:solidFill>
              <a:schemeClr val="bg1">
                <a:lumMod val="50000"/>
              </a:schemeClr>
            </a:solidFill>
          </a:ln>
        </p:spPr>
        <p:txBody>
          <a:bodyPr wrap="none" rtlCol="0">
            <a:spAutoFit/>
          </a:bodyPr>
          <a:lstStyle/>
          <a:p>
            <a:r>
              <a:rPr kumimoji="1" lang="ja-JP" altLang="en-US" sz="1032" dirty="0" smtClean="0"/>
              <a:t>詳細</a:t>
            </a:r>
            <a:r>
              <a:rPr kumimoji="1" lang="ja-JP" altLang="en-US" sz="1032" dirty="0"/>
              <a:t>は管理組合に保管しているマニュアルを</a:t>
            </a:r>
            <a:r>
              <a:rPr kumimoji="1" lang="ja-JP" altLang="en-US" sz="1032" dirty="0" smtClean="0"/>
              <a:t>確認しましょう</a:t>
            </a:r>
            <a:endParaRPr kumimoji="1" lang="ja-JP" altLang="en-US" sz="1032" dirty="0"/>
          </a:p>
        </p:txBody>
      </p:sp>
      <p:sp>
        <p:nvSpPr>
          <p:cNvPr id="2" name="テキスト ボックス 1"/>
          <p:cNvSpPr txBox="1"/>
          <p:nvPr/>
        </p:nvSpPr>
        <p:spPr>
          <a:xfrm>
            <a:off x="5765800" y="248080"/>
            <a:ext cx="723275" cy="307777"/>
          </a:xfrm>
          <a:prstGeom prst="rect">
            <a:avLst/>
          </a:prstGeom>
          <a:noFill/>
          <a:ln>
            <a:solidFill>
              <a:schemeClr val="tx1"/>
            </a:solidFill>
          </a:ln>
        </p:spPr>
        <p:txBody>
          <a:bodyPr wrap="none" rtlCol="0">
            <a:spAutoFit/>
          </a:bodyPr>
          <a:lstStyle/>
          <a:p>
            <a:r>
              <a:rPr kumimoji="1" lang="ja-JP" altLang="en-US" sz="1400" dirty="0" smtClean="0"/>
              <a:t>標準例</a:t>
            </a:r>
            <a:endParaRPr kumimoji="1" lang="ja-JP" altLang="en-US" sz="1400" dirty="0"/>
          </a:p>
        </p:txBody>
      </p:sp>
      <p:sp>
        <p:nvSpPr>
          <p:cNvPr id="42" name="テキスト ボックス 41"/>
          <p:cNvSpPr txBox="1"/>
          <p:nvPr/>
        </p:nvSpPr>
        <p:spPr>
          <a:xfrm>
            <a:off x="3641137" y="1379226"/>
            <a:ext cx="2847938" cy="1523494"/>
          </a:xfrm>
          <a:prstGeom prst="rect">
            <a:avLst/>
          </a:prstGeom>
          <a:solidFill>
            <a:srgbClr val="FFFF00"/>
          </a:solidFill>
          <a:ln w="19050">
            <a:solidFill>
              <a:srgbClr val="FF0000"/>
            </a:solidFill>
            <a:prstDash val="solid"/>
          </a:ln>
        </p:spPr>
        <p:txBody>
          <a:bodyPr wrap="square" rtlCol="0">
            <a:spAutoFit/>
          </a:bodyPr>
          <a:lstStyle/>
          <a:p>
            <a:r>
              <a:rPr kumimoji="1" lang="ja-JP" altLang="en-US" sz="1400" b="1" dirty="0" smtClean="0">
                <a:solidFill>
                  <a:srgbClr val="FF0000"/>
                </a:solidFill>
                <a:latin typeface="BIZ UDPゴシック" panose="020B0400000000000000" pitchFamily="50" charset="-128"/>
                <a:ea typeface="BIZ UDPゴシック" panose="020B0400000000000000" pitchFamily="50" charset="-128"/>
              </a:rPr>
              <a:t>注意！</a:t>
            </a:r>
            <a:endParaRPr kumimoji="1" lang="en-US" altLang="ja-JP" sz="1400" b="1" dirty="0" smtClean="0">
              <a:solidFill>
                <a:srgbClr val="FF0000"/>
              </a:solidFill>
              <a:latin typeface="BIZ UDPゴシック" panose="020B0400000000000000" pitchFamily="50" charset="-128"/>
              <a:ea typeface="BIZ UDPゴシック" panose="020B0400000000000000" pitchFamily="50" charset="-128"/>
            </a:endParaRPr>
          </a:p>
          <a:p>
            <a:endParaRPr kumimoji="1" lang="en-US" altLang="ja-JP" sz="500" dirty="0" smtClean="0">
              <a:solidFill>
                <a:srgbClr val="FF0000"/>
              </a:solidFill>
              <a:latin typeface="BIZ UDPゴシック" panose="020B0400000000000000" pitchFamily="50" charset="-128"/>
              <a:ea typeface="BIZ UDPゴシック" panose="020B0400000000000000" pitchFamily="50" charset="-128"/>
            </a:endParaRPr>
          </a:p>
          <a:p>
            <a:r>
              <a:rPr kumimoji="1" lang="ja-JP" altLang="en-US" sz="1200" dirty="0" smtClean="0">
                <a:solidFill>
                  <a:srgbClr val="FF0000"/>
                </a:solidFill>
                <a:latin typeface="BIZ UDPゴシック" panose="020B0400000000000000" pitchFamily="50" charset="-128"/>
                <a:ea typeface="BIZ UDPゴシック" panose="020B0400000000000000" pitchFamily="50" charset="-128"/>
              </a:rPr>
              <a:t>地震発生時は排水管が破損して</a:t>
            </a:r>
            <a:r>
              <a:rPr kumimoji="1" lang="ja-JP" altLang="en-US" sz="1200" dirty="0" smtClean="0">
                <a:solidFill>
                  <a:srgbClr val="FF0000"/>
                </a:solidFill>
                <a:latin typeface="BIZ UDPゴシック" panose="020B0400000000000000" pitchFamily="50" charset="-128"/>
                <a:ea typeface="BIZ UDPゴシック" panose="020B0400000000000000" pitchFamily="50" charset="-128"/>
              </a:rPr>
              <a:t>いる</a:t>
            </a:r>
            <a:endParaRPr kumimoji="1" lang="en-US" altLang="ja-JP" sz="1200" dirty="0" smtClean="0">
              <a:solidFill>
                <a:srgbClr val="FF0000"/>
              </a:solidFill>
              <a:latin typeface="BIZ UDPゴシック" panose="020B0400000000000000" pitchFamily="50" charset="-128"/>
              <a:ea typeface="BIZ UDPゴシック" panose="020B0400000000000000" pitchFamily="50" charset="-128"/>
            </a:endParaRPr>
          </a:p>
          <a:p>
            <a:r>
              <a:rPr kumimoji="1" lang="ja-JP" altLang="en-US" sz="1200" dirty="0" smtClean="0">
                <a:solidFill>
                  <a:srgbClr val="FF0000"/>
                </a:solidFill>
                <a:latin typeface="BIZ UDPゴシック" panose="020B0400000000000000" pitchFamily="50" charset="-128"/>
                <a:ea typeface="BIZ UDPゴシック" panose="020B0400000000000000" pitchFamily="50" charset="-128"/>
              </a:rPr>
              <a:t>おそれ</a:t>
            </a:r>
            <a:r>
              <a:rPr kumimoji="1" lang="ja-JP" altLang="en-US" sz="1200" dirty="0" smtClean="0">
                <a:solidFill>
                  <a:srgbClr val="FF0000"/>
                </a:solidFill>
                <a:latin typeface="BIZ UDPゴシック" panose="020B0400000000000000" pitchFamily="50" charset="-128"/>
                <a:ea typeface="BIZ UDPゴシック" panose="020B0400000000000000" pitchFamily="50" charset="-128"/>
              </a:rPr>
              <a:t>があることから</a:t>
            </a:r>
            <a:r>
              <a:rPr kumimoji="1" lang="ja-JP" altLang="en-US" sz="1200" dirty="0" smtClean="0">
                <a:solidFill>
                  <a:srgbClr val="FF0000"/>
                </a:solidFill>
                <a:latin typeface="BIZ UDPゴシック" panose="020B0400000000000000" pitchFamily="50" charset="-128"/>
                <a:ea typeface="BIZ UDPゴシック" panose="020B0400000000000000" pitchFamily="50" charset="-128"/>
              </a:rPr>
              <a:t>、</a:t>
            </a:r>
            <a:r>
              <a:rPr kumimoji="1" lang="ja-JP" altLang="en-US" sz="1200" b="1" dirty="0" smtClean="0">
                <a:solidFill>
                  <a:srgbClr val="FF0000"/>
                </a:solidFill>
                <a:latin typeface="BIZ UDPゴシック" panose="020B0400000000000000" pitchFamily="50" charset="-128"/>
                <a:ea typeface="BIZ UDPゴシック" panose="020B0400000000000000" pitchFamily="50" charset="-128"/>
              </a:rPr>
              <a:t>原則</a:t>
            </a:r>
            <a:r>
              <a:rPr kumimoji="1" lang="ja-JP" altLang="en-US" sz="1200" b="1" dirty="0" smtClean="0">
                <a:solidFill>
                  <a:srgbClr val="FF0000"/>
                </a:solidFill>
                <a:latin typeface="BIZ UDPゴシック" panose="020B0400000000000000" pitchFamily="50" charset="-128"/>
                <a:ea typeface="BIZ UDPゴシック" panose="020B0400000000000000" pitchFamily="50" charset="-128"/>
              </a:rPr>
              <a:t>排水禁止！</a:t>
            </a:r>
            <a:endParaRPr kumimoji="1" lang="en-US" altLang="ja-JP" sz="1200" b="1" dirty="0" smtClean="0">
              <a:solidFill>
                <a:srgbClr val="FF0000"/>
              </a:solidFill>
              <a:latin typeface="BIZ UDPゴシック" panose="020B0400000000000000" pitchFamily="50" charset="-128"/>
              <a:ea typeface="BIZ UDPゴシック" panose="020B0400000000000000" pitchFamily="50" charset="-128"/>
            </a:endParaRPr>
          </a:p>
          <a:p>
            <a:endParaRPr kumimoji="1" lang="en-US" altLang="ja-JP" sz="1400" b="1" dirty="0">
              <a:solidFill>
                <a:srgbClr val="FF0000"/>
              </a:solidFill>
              <a:latin typeface="BIZ UDPゴシック" panose="020B0400000000000000" pitchFamily="50" charset="-128"/>
              <a:ea typeface="BIZ UDPゴシック" panose="020B0400000000000000" pitchFamily="50" charset="-128"/>
            </a:endParaRPr>
          </a:p>
          <a:p>
            <a:r>
              <a:rPr kumimoji="1" lang="ja-JP" altLang="en-US" sz="1200" b="1" dirty="0">
                <a:solidFill>
                  <a:srgbClr val="FF0000"/>
                </a:solidFill>
                <a:latin typeface="BIZ UDPゴシック" panose="020B0400000000000000" pitchFamily="50" charset="-128"/>
                <a:ea typeface="BIZ UDPゴシック" panose="020B0400000000000000" pitchFamily="50" charset="-128"/>
              </a:rPr>
              <a:t>停電が復旧</a:t>
            </a:r>
            <a:r>
              <a:rPr kumimoji="1" lang="ja-JP" altLang="en-US" sz="1200" b="1" dirty="0" smtClean="0">
                <a:solidFill>
                  <a:srgbClr val="FF0000"/>
                </a:solidFill>
                <a:latin typeface="BIZ UDPゴシック" panose="020B0400000000000000" pitchFamily="50" charset="-128"/>
                <a:ea typeface="BIZ UDPゴシック" panose="020B0400000000000000" pitchFamily="50" charset="-128"/>
              </a:rPr>
              <a:t>したとき</a:t>
            </a:r>
            <a:r>
              <a:rPr kumimoji="1" lang="ja-JP" altLang="en-US" sz="1200" b="1" dirty="0">
                <a:solidFill>
                  <a:srgbClr val="FF0000"/>
                </a:solidFill>
                <a:latin typeface="BIZ UDPゴシック" panose="020B0400000000000000" pitchFamily="50" charset="-128"/>
                <a:ea typeface="BIZ UDPゴシック" panose="020B0400000000000000" pitchFamily="50" charset="-128"/>
              </a:rPr>
              <a:t>に倒れた電気器具や断線した電気コード火災</a:t>
            </a:r>
            <a:r>
              <a:rPr kumimoji="1" lang="ja-JP" altLang="en-US" sz="1200" b="1" dirty="0" smtClean="0">
                <a:solidFill>
                  <a:srgbClr val="FF0000"/>
                </a:solidFill>
                <a:latin typeface="BIZ UDPゴシック" panose="020B0400000000000000" pitchFamily="50" charset="-128"/>
                <a:ea typeface="BIZ UDPゴシック" panose="020B0400000000000000" pitchFamily="50" charset="-128"/>
              </a:rPr>
              <a:t>が発生するおそれがあります</a:t>
            </a:r>
            <a:r>
              <a:rPr kumimoji="1" lang="ja-JP" altLang="en-US" sz="1200" b="1" dirty="0" smtClean="0">
                <a:solidFill>
                  <a:srgbClr val="FF0000"/>
                </a:solidFill>
                <a:latin typeface="BIZ UDPゴシック" panose="020B0400000000000000" pitchFamily="50" charset="-128"/>
                <a:ea typeface="BIZ UDPゴシック" panose="020B0400000000000000" pitchFamily="50" charset="-128"/>
              </a:rPr>
              <a:t>ので、しっかり</a:t>
            </a:r>
            <a:r>
              <a:rPr kumimoji="1" lang="ja-JP" altLang="en-US" sz="1200" b="1" dirty="0" smtClean="0">
                <a:solidFill>
                  <a:srgbClr val="FF0000"/>
                </a:solidFill>
                <a:latin typeface="BIZ UDPゴシック" panose="020B0400000000000000" pitchFamily="50" charset="-128"/>
                <a:ea typeface="BIZ UDPゴシック" panose="020B0400000000000000" pitchFamily="50" charset="-128"/>
              </a:rPr>
              <a:t>確認！</a:t>
            </a:r>
            <a:endParaRPr kumimoji="1" lang="en-US" altLang="ja-JP" sz="1200" b="1" dirty="0" smtClean="0">
              <a:solidFill>
                <a:srgbClr val="FF0000"/>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0990453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正方形/長方形 64"/>
          <p:cNvSpPr/>
          <p:nvPr/>
        </p:nvSpPr>
        <p:spPr>
          <a:xfrm>
            <a:off x="432481" y="5707888"/>
            <a:ext cx="5896429" cy="836117"/>
          </a:xfrm>
          <a:prstGeom prst="rect">
            <a:avLst/>
          </a:prstGeom>
          <a:solidFill>
            <a:srgbClr val="FFCCFF"/>
          </a:solidFill>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4343" tIns="47171" rIns="94343" bIns="47171" numCol="1" spcCol="0" rtlCol="0" fromWordArt="0" anchor="ctr" anchorCtr="0" forceAA="0" compatLnSpc="1">
            <a:prstTxWarp prst="textNoShape">
              <a:avLst/>
            </a:prstTxWarp>
            <a:noAutofit/>
          </a:bodyPr>
          <a:lstStyle/>
          <a:p>
            <a:pPr algn="ctr"/>
            <a:endParaRPr kumimoji="1" lang="ja-JP" altLang="en-US" sz="1857" dirty="0"/>
          </a:p>
        </p:txBody>
      </p:sp>
      <p:sp>
        <p:nvSpPr>
          <p:cNvPr id="57" name="テキスト ボックス 56"/>
          <p:cNvSpPr txBox="1"/>
          <p:nvPr/>
        </p:nvSpPr>
        <p:spPr>
          <a:xfrm>
            <a:off x="310659" y="354748"/>
            <a:ext cx="2307510" cy="357373"/>
          </a:xfrm>
          <a:prstGeom prst="rect">
            <a:avLst/>
          </a:prstGeom>
          <a:noFill/>
        </p:spPr>
        <p:txBody>
          <a:bodyPr wrap="none" rtlCol="0">
            <a:spAutoFit/>
          </a:bodyPr>
          <a:lstStyle/>
          <a:p>
            <a:r>
              <a:rPr kumimoji="1" lang="en-US" altLang="ja-JP" sz="1651" b="1" dirty="0">
                <a:latin typeface="BIZ UDPゴシック" panose="020B0400000000000000" pitchFamily="50" charset="-128"/>
                <a:ea typeface="BIZ UDPゴシック" panose="020B0400000000000000" pitchFamily="50" charset="-128"/>
              </a:rPr>
              <a:t>【</a:t>
            </a:r>
            <a:r>
              <a:rPr kumimoji="1" lang="ja-JP" altLang="en-US" sz="1651" b="1" dirty="0">
                <a:latin typeface="BIZ UDPゴシック" panose="020B0400000000000000" pitchFamily="50" charset="-128"/>
                <a:ea typeface="BIZ UDPゴシック" panose="020B0400000000000000" pitchFamily="50" charset="-128"/>
              </a:rPr>
              <a:t>発災から２日目以降</a:t>
            </a:r>
            <a:r>
              <a:rPr kumimoji="1" lang="en-US" altLang="ja-JP" sz="1651" b="1" dirty="0">
                <a:latin typeface="BIZ UDPゴシック" panose="020B0400000000000000" pitchFamily="50" charset="-128"/>
                <a:ea typeface="BIZ UDPゴシック" panose="020B0400000000000000" pitchFamily="50" charset="-128"/>
              </a:rPr>
              <a:t>】</a:t>
            </a:r>
            <a:endParaRPr kumimoji="1" lang="ja-JP" altLang="en-US" sz="1651" b="1" dirty="0">
              <a:latin typeface="BIZ UDPゴシック" panose="020B0400000000000000" pitchFamily="50" charset="-128"/>
              <a:ea typeface="BIZ UDPゴシック" panose="020B0400000000000000" pitchFamily="50" charset="-128"/>
            </a:endParaRPr>
          </a:p>
        </p:txBody>
      </p:sp>
      <p:sp>
        <p:nvSpPr>
          <p:cNvPr id="58" name="テキスト ボックス 53"/>
          <p:cNvSpPr txBox="1"/>
          <p:nvPr/>
        </p:nvSpPr>
        <p:spPr>
          <a:xfrm>
            <a:off x="564167" y="734549"/>
            <a:ext cx="5764743" cy="1629417"/>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4343" tIns="0" rIns="94343" bIns="0" numCol="1" spcCol="0" rtlCol="0" fromWordArt="0" anchor="ctr" anchorCtr="0" forceAA="0" compatLnSpc="1">
            <a:prstTxWarp prst="textNoShape">
              <a:avLst/>
            </a:prstTxWarp>
            <a:noAutofit/>
          </a:bodyPr>
          <a:lstStyle/>
          <a:p>
            <a:pPr indent="-91718"/>
            <a:r>
              <a:rPr lang="en-US" altLang="ja-JP" sz="1238" kern="100" dirty="0">
                <a:ea typeface="BIZ UDPゴシック" panose="020B0400000000000000" pitchFamily="50" charset="-128"/>
                <a:cs typeface="Times New Roman" panose="02020603050405020304" pitchFamily="18" charset="0"/>
              </a:rPr>
              <a:t>【</a:t>
            </a:r>
            <a:r>
              <a:rPr lang="ja-JP" altLang="en-US" sz="1238" kern="100" dirty="0">
                <a:ea typeface="BIZ UDPゴシック" panose="020B0400000000000000" pitchFamily="50" charset="-128"/>
                <a:cs typeface="Times New Roman" panose="02020603050405020304" pitchFamily="18" charset="0"/>
              </a:rPr>
              <a:t>本部長</a:t>
            </a:r>
            <a:r>
              <a:rPr lang="en-US" altLang="ja-JP" sz="1238" kern="100" dirty="0">
                <a:ea typeface="BIZ UDPゴシック" panose="020B0400000000000000" pitchFamily="50" charset="-128"/>
                <a:cs typeface="Times New Roman" panose="02020603050405020304" pitchFamily="18" charset="0"/>
              </a:rPr>
              <a:t>/</a:t>
            </a:r>
            <a:r>
              <a:rPr lang="ja-JP" altLang="en-US" sz="1238" kern="100" dirty="0">
                <a:ea typeface="BIZ UDPゴシック" panose="020B0400000000000000" pitchFamily="50" charset="-128"/>
                <a:cs typeface="Times New Roman" panose="02020603050405020304" pitchFamily="18" charset="0"/>
              </a:rPr>
              <a:t>副本部長の活動</a:t>
            </a:r>
            <a:r>
              <a:rPr lang="en-US" altLang="ja-JP" sz="1238" kern="100" dirty="0">
                <a:ea typeface="BIZ UDPゴシック" panose="020B0400000000000000" pitchFamily="50" charset="-128"/>
                <a:cs typeface="Times New Roman" panose="02020603050405020304" pitchFamily="18" charset="0"/>
              </a:rPr>
              <a:t>】</a:t>
            </a:r>
            <a:r>
              <a:rPr lang="ja-JP" altLang="en-US" sz="1238" kern="100" dirty="0">
                <a:ea typeface="BIZ UDPゴシック" panose="020B0400000000000000" pitchFamily="50" charset="-128"/>
                <a:cs typeface="Times New Roman" panose="02020603050405020304" pitchFamily="18" charset="0"/>
              </a:rPr>
              <a:t>　対策本部の体制の充実</a:t>
            </a:r>
            <a:endParaRPr lang="en-US" altLang="ja-JP" sz="1238" kern="100" dirty="0">
              <a:ea typeface="BIZ UDPゴシック" panose="020B0400000000000000" pitchFamily="50" charset="-128"/>
              <a:cs typeface="Times New Roman" panose="02020603050405020304" pitchFamily="18" charset="0"/>
            </a:endParaRPr>
          </a:p>
          <a:p>
            <a:pPr indent="-91718">
              <a:lnSpc>
                <a:spcPts val="413"/>
              </a:lnSpc>
            </a:pPr>
            <a:endParaRPr lang="en-US" altLang="ja-JP" sz="1238" kern="100" dirty="0">
              <a:ea typeface="BIZ UDPゴシック" panose="020B0400000000000000" pitchFamily="50" charset="-128"/>
              <a:cs typeface="Times New Roman" panose="02020603050405020304" pitchFamily="18" charset="0"/>
            </a:endParaRPr>
          </a:p>
          <a:p>
            <a:pPr indent="-91718"/>
            <a:r>
              <a:rPr lang="en-US" altLang="ja-JP" sz="1238" kern="100" dirty="0">
                <a:ea typeface="BIZ UDPゴシック" panose="020B0400000000000000" pitchFamily="50" charset="-128"/>
                <a:cs typeface="Times New Roman" panose="02020603050405020304" pitchFamily="18" charset="0"/>
              </a:rPr>
              <a:t>【</a:t>
            </a:r>
            <a:r>
              <a:rPr lang="ja-JP" altLang="en-US" sz="1238" kern="100" dirty="0">
                <a:ea typeface="BIZ UDPゴシック" panose="020B0400000000000000" pitchFamily="50" charset="-128"/>
                <a:cs typeface="Times New Roman" panose="02020603050405020304" pitchFamily="18" charset="0"/>
              </a:rPr>
              <a:t>情報班の活動</a:t>
            </a:r>
            <a:r>
              <a:rPr lang="en-US" altLang="ja-JP" sz="1238" kern="100" dirty="0">
                <a:ea typeface="BIZ UDPゴシック" panose="020B0400000000000000" pitchFamily="50" charset="-128"/>
                <a:cs typeface="Times New Roman" panose="02020603050405020304" pitchFamily="18" charset="0"/>
              </a:rPr>
              <a:t>】</a:t>
            </a:r>
            <a:r>
              <a:rPr lang="ja-JP" altLang="en-US" sz="1238" kern="100" dirty="0">
                <a:ea typeface="BIZ UDPゴシック" panose="020B0400000000000000" pitchFamily="50" charset="-128"/>
                <a:cs typeface="Times New Roman" panose="02020603050405020304" pitchFamily="18" charset="0"/>
              </a:rPr>
              <a:t>　安否確認の継続、正確な情報の収集、情報の提供</a:t>
            </a:r>
          </a:p>
          <a:p>
            <a:pPr indent="-91718">
              <a:lnSpc>
                <a:spcPts val="413"/>
              </a:lnSpc>
            </a:pPr>
            <a:endParaRPr lang="en-US" altLang="ja-JP" sz="1238" kern="100" dirty="0">
              <a:ea typeface="BIZ UDPゴシック" panose="020B0400000000000000" pitchFamily="50" charset="-128"/>
              <a:cs typeface="Times New Roman" panose="02020603050405020304" pitchFamily="18" charset="0"/>
            </a:endParaRPr>
          </a:p>
          <a:p>
            <a:pPr indent="-91718"/>
            <a:r>
              <a:rPr lang="en-US" altLang="ja-JP" sz="1238" kern="100" dirty="0">
                <a:ea typeface="BIZ UDPゴシック" panose="020B0400000000000000" pitchFamily="50" charset="-128"/>
                <a:cs typeface="Times New Roman" panose="02020603050405020304" pitchFamily="18" charset="0"/>
              </a:rPr>
              <a:t>【</a:t>
            </a:r>
            <a:r>
              <a:rPr lang="ja-JP" altLang="en-US" sz="1238" kern="100" dirty="0">
                <a:ea typeface="BIZ UDPゴシック" panose="020B0400000000000000" pitchFamily="50" charset="-128"/>
                <a:cs typeface="Times New Roman" panose="02020603050405020304" pitchFamily="18" charset="0"/>
              </a:rPr>
              <a:t>救護班の活動</a:t>
            </a:r>
            <a:r>
              <a:rPr lang="en-US" altLang="ja-JP" sz="1238" kern="100" dirty="0">
                <a:ea typeface="BIZ UDPゴシック" panose="020B0400000000000000" pitchFamily="50" charset="-128"/>
                <a:cs typeface="Times New Roman" panose="02020603050405020304" pitchFamily="18" charset="0"/>
              </a:rPr>
              <a:t>】</a:t>
            </a:r>
            <a:r>
              <a:rPr lang="ja-JP" altLang="en-US" sz="1238" kern="100" dirty="0">
                <a:ea typeface="BIZ UDPゴシック" panose="020B0400000000000000" pitchFamily="50" charset="-128"/>
                <a:cs typeface="Times New Roman" panose="02020603050405020304" pitchFamily="18" charset="0"/>
              </a:rPr>
              <a:t>　防火活動、防犯活動、救助活動、救護活動、指定避難所との連絡</a:t>
            </a:r>
            <a:endParaRPr lang="en-US" altLang="ja-JP" sz="1238" kern="100" dirty="0">
              <a:ea typeface="BIZ UDPゴシック" panose="020B0400000000000000" pitchFamily="50" charset="-128"/>
              <a:cs typeface="Times New Roman" panose="02020603050405020304" pitchFamily="18" charset="0"/>
            </a:endParaRPr>
          </a:p>
          <a:p>
            <a:pPr indent="-91718">
              <a:lnSpc>
                <a:spcPts val="413"/>
              </a:lnSpc>
            </a:pPr>
            <a:endParaRPr lang="en-US" altLang="ja-JP" sz="1238" kern="100" dirty="0">
              <a:ea typeface="BIZ UDPゴシック" panose="020B0400000000000000" pitchFamily="50" charset="-128"/>
              <a:cs typeface="Times New Roman" panose="02020603050405020304" pitchFamily="18" charset="0"/>
            </a:endParaRPr>
          </a:p>
          <a:p>
            <a:pPr indent="-91718"/>
            <a:r>
              <a:rPr lang="en-US" altLang="ja-JP" sz="1238" kern="100" dirty="0">
                <a:ea typeface="BIZ UDPゴシック" panose="020B0400000000000000" pitchFamily="50" charset="-128"/>
                <a:cs typeface="Times New Roman" panose="02020603050405020304" pitchFamily="18" charset="0"/>
              </a:rPr>
              <a:t>【</a:t>
            </a:r>
            <a:r>
              <a:rPr lang="ja-JP" altLang="en-US" sz="1238" kern="100" dirty="0">
                <a:ea typeface="BIZ UDPゴシック" panose="020B0400000000000000" pitchFamily="50" charset="-128"/>
                <a:cs typeface="Times New Roman" panose="02020603050405020304" pitchFamily="18" charset="0"/>
              </a:rPr>
              <a:t>物資班の活動</a:t>
            </a:r>
            <a:r>
              <a:rPr lang="en-US" altLang="ja-JP" sz="1238" kern="100" dirty="0">
                <a:ea typeface="BIZ UDPゴシック" panose="020B0400000000000000" pitchFamily="50" charset="-128"/>
                <a:cs typeface="Times New Roman" panose="02020603050405020304" pitchFamily="18" charset="0"/>
              </a:rPr>
              <a:t>】</a:t>
            </a:r>
            <a:r>
              <a:rPr lang="ja-JP" altLang="en-US" sz="1238" kern="100" dirty="0">
                <a:ea typeface="BIZ UDPゴシック" panose="020B0400000000000000" pitchFamily="50" charset="-128"/>
                <a:cs typeface="Times New Roman" panose="02020603050405020304" pitchFamily="18" charset="0"/>
              </a:rPr>
              <a:t>　備蓄物資の配給･管理、炊き出し、臨時ゴミ集積所の確保･管理、</a:t>
            </a:r>
            <a:endParaRPr lang="en-US" altLang="ja-JP" sz="1238" kern="100" dirty="0">
              <a:ea typeface="BIZ UDPゴシック" panose="020B0400000000000000" pitchFamily="50" charset="-128"/>
              <a:cs typeface="Times New Roman" panose="02020603050405020304" pitchFamily="18" charset="0"/>
            </a:endParaRPr>
          </a:p>
          <a:p>
            <a:pPr indent="-91718"/>
            <a:r>
              <a:rPr lang="en-US" altLang="ja-JP" sz="1238" kern="100" dirty="0">
                <a:ea typeface="BIZ UDPゴシック" panose="020B0400000000000000" pitchFamily="50" charset="-128"/>
                <a:cs typeface="Times New Roman" panose="02020603050405020304" pitchFamily="18" charset="0"/>
              </a:rPr>
              <a:t>                                 </a:t>
            </a:r>
            <a:r>
              <a:rPr lang="ja-JP" altLang="en-US" sz="1238" kern="100" dirty="0">
                <a:ea typeface="BIZ UDPゴシック" panose="020B0400000000000000" pitchFamily="50" charset="-128"/>
                <a:cs typeface="Times New Roman" panose="02020603050405020304" pitchFamily="18" charset="0"/>
              </a:rPr>
              <a:t>支援物資の調達</a:t>
            </a:r>
          </a:p>
          <a:p>
            <a:pPr indent="-91718">
              <a:lnSpc>
                <a:spcPts val="413"/>
              </a:lnSpc>
            </a:pPr>
            <a:endParaRPr lang="ja-JP" altLang="en-US" sz="1238" kern="100" dirty="0">
              <a:ea typeface="BIZ UDPゴシック" panose="020B0400000000000000" pitchFamily="50" charset="-128"/>
              <a:cs typeface="Times New Roman" panose="02020603050405020304" pitchFamily="18" charset="0"/>
            </a:endParaRPr>
          </a:p>
          <a:p>
            <a:pPr indent="-91718"/>
            <a:r>
              <a:rPr lang="ja-JP" altLang="en-US" sz="1238" kern="100" dirty="0">
                <a:ea typeface="BIZ UDPゴシック" panose="020B0400000000000000" pitchFamily="50" charset="-128"/>
                <a:cs typeface="Times New Roman" panose="02020603050405020304" pitchFamily="18" charset="0"/>
              </a:rPr>
              <a:t>（臨時ゴミ集積所）　位置：○駐車場○部分</a:t>
            </a:r>
            <a:endParaRPr lang="en-US" altLang="ja-JP" sz="1238" kern="100" dirty="0">
              <a:ea typeface="BIZ UDPゴシック" panose="020B0400000000000000" pitchFamily="50" charset="-128"/>
              <a:cs typeface="Times New Roman" panose="02020603050405020304" pitchFamily="18" charset="0"/>
            </a:endParaRPr>
          </a:p>
          <a:p>
            <a:pPr indent="-91718"/>
            <a:r>
              <a:rPr lang="ja-JP" altLang="en-US" sz="1238" kern="100" dirty="0">
                <a:ea typeface="BIZ UDPゴシック" panose="020B0400000000000000" pitchFamily="50" charset="-128"/>
                <a:cs typeface="Times New Roman" panose="02020603050405020304" pitchFamily="18" charset="0"/>
              </a:rPr>
              <a:t>　　　　　　　　　　　　  ルール：生ゴミのみ（その他のゴミは原則各住戸で保管）</a:t>
            </a:r>
            <a:endParaRPr lang="en-US" altLang="ja-JP" sz="1238" kern="100" dirty="0">
              <a:ea typeface="BIZ UDPゴシック" panose="020B0400000000000000" pitchFamily="50" charset="-128"/>
              <a:cs typeface="Times New Roman" panose="02020603050405020304" pitchFamily="18" charset="0"/>
            </a:endParaRPr>
          </a:p>
        </p:txBody>
      </p:sp>
      <p:sp>
        <p:nvSpPr>
          <p:cNvPr id="59" name="正方形/長方形 58"/>
          <p:cNvSpPr/>
          <p:nvPr/>
        </p:nvSpPr>
        <p:spPr>
          <a:xfrm>
            <a:off x="445583" y="707962"/>
            <a:ext cx="5896429" cy="1650801"/>
          </a:xfrm>
          <a:prstGeom prst="rect">
            <a:avLst/>
          </a:prstGeom>
          <a:noFill/>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4343" tIns="47171" rIns="94343" bIns="47171" numCol="1" spcCol="0" rtlCol="0" fromWordArt="0" anchor="ctr" anchorCtr="0" forceAA="0" compatLnSpc="1">
            <a:prstTxWarp prst="textNoShape">
              <a:avLst/>
            </a:prstTxWarp>
            <a:noAutofit/>
          </a:bodyPr>
          <a:lstStyle/>
          <a:p>
            <a:pPr algn="ctr"/>
            <a:endParaRPr kumimoji="1" lang="ja-JP" altLang="en-US" sz="1857" dirty="0"/>
          </a:p>
        </p:txBody>
      </p:sp>
      <p:sp>
        <p:nvSpPr>
          <p:cNvPr id="60" name="テキスト ボックス 59"/>
          <p:cNvSpPr txBox="1"/>
          <p:nvPr/>
        </p:nvSpPr>
        <p:spPr>
          <a:xfrm>
            <a:off x="323763" y="2383775"/>
            <a:ext cx="1063783" cy="357373"/>
          </a:xfrm>
          <a:prstGeom prst="rect">
            <a:avLst/>
          </a:prstGeom>
          <a:noFill/>
        </p:spPr>
        <p:txBody>
          <a:bodyPr wrap="none" rtlCol="0">
            <a:spAutoFit/>
          </a:bodyPr>
          <a:lstStyle/>
          <a:p>
            <a:r>
              <a:rPr kumimoji="1" lang="en-US" altLang="ja-JP" sz="1651" b="1" dirty="0">
                <a:latin typeface="BIZ UDPゴシック" panose="020B0400000000000000" pitchFamily="50" charset="-128"/>
                <a:ea typeface="BIZ UDPゴシック" panose="020B0400000000000000" pitchFamily="50" charset="-128"/>
              </a:rPr>
              <a:t>【</a:t>
            </a:r>
            <a:r>
              <a:rPr kumimoji="1" lang="ja-JP" altLang="en-US" sz="1651" b="1" dirty="0">
                <a:latin typeface="BIZ UDPゴシック" panose="020B0400000000000000" pitchFamily="50" charset="-128"/>
                <a:ea typeface="BIZ UDPゴシック" panose="020B0400000000000000" pitchFamily="50" charset="-128"/>
              </a:rPr>
              <a:t>縮小期</a:t>
            </a:r>
            <a:r>
              <a:rPr kumimoji="1" lang="en-US" altLang="ja-JP" sz="1651" b="1" dirty="0">
                <a:latin typeface="BIZ UDPゴシック" panose="020B0400000000000000" pitchFamily="50" charset="-128"/>
                <a:ea typeface="BIZ UDPゴシック" panose="020B0400000000000000" pitchFamily="50" charset="-128"/>
              </a:rPr>
              <a:t>】</a:t>
            </a:r>
            <a:endParaRPr kumimoji="1" lang="ja-JP" altLang="en-US" sz="1651" b="1" dirty="0">
              <a:latin typeface="BIZ UDPゴシック" panose="020B0400000000000000" pitchFamily="50" charset="-128"/>
              <a:ea typeface="BIZ UDPゴシック" panose="020B0400000000000000" pitchFamily="50" charset="-128"/>
            </a:endParaRPr>
          </a:p>
        </p:txBody>
      </p:sp>
      <p:sp>
        <p:nvSpPr>
          <p:cNvPr id="61" name="テキスト ボックス 53"/>
          <p:cNvSpPr txBox="1"/>
          <p:nvPr/>
        </p:nvSpPr>
        <p:spPr>
          <a:xfrm>
            <a:off x="564167" y="2788171"/>
            <a:ext cx="5646158" cy="971048"/>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4343" tIns="0" rIns="94343" bIns="0" numCol="1" spcCol="0" rtlCol="0" fromWordArt="0" anchor="ctr" anchorCtr="0" forceAA="0" compatLnSpc="1">
            <a:prstTxWarp prst="textNoShape">
              <a:avLst/>
            </a:prstTxWarp>
            <a:noAutofit/>
          </a:bodyPr>
          <a:lstStyle/>
          <a:p>
            <a:pPr indent="-91718"/>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本部長</a:t>
            </a:r>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副本部長</a:t>
            </a:r>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　各班の活動体制把握、縮小・廃止</a:t>
            </a:r>
            <a:endParaRPr lang="en-US" altLang="ja-JP" sz="1200" kern="100" dirty="0">
              <a:ea typeface="BIZ UDPゴシック" panose="020B0400000000000000" pitchFamily="50" charset="-128"/>
              <a:cs typeface="Times New Roman" panose="02020603050405020304" pitchFamily="18" charset="0"/>
            </a:endParaRPr>
          </a:p>
          <a:p>
            <a:pPr indent="-91718">
              <a:lnSpc>
                <a:spcPts val="413"/>
              </a:lnSpc>
            </a:pPr>
            <a:endParaRPr lang="ja-JP" altLang="en-US" sz="1200" kern="100" dirty="0">
              <a:ea typeface="BIZ UDPゴシック" panose="020B0400000000000000" pitchFamily="50" charset="-128"/>
              <a:cs typeface="Times New Roman" panose="02020603050405020304" pitchFamily="18" charset="0"/>
            </a:endParaRPr>
          </a:p>
          <a:p>
            <a:pPr indent="-91718"/>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情報班</a:t>
            </a:r>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　情報の収集･提供の継続</a:t>
            </a:r>
            <a:endParaRPr lang="en-US" altLang="ja-JP" sz="1200" kern="100" dirty="0">
              <a:ea typeface="BIZ UDPゴシック" panose="020B0400000000000000" pitchFamily="50" charset="-128"/>
              <a:cs typeface="Times New Roman" panose="02020603050405020304" pitchFamily="18" charset="0"/>
            </a:endParaRPr>
          </a:p>
          <a:p>
            <a:pPr indent="-91718">
              <a:lnSpc>
                <a:spcPts val="413"/>
              </a:lnSpc>
            </a:pPr>
            <a:endParaRPr lang="ja-JP" altLang="en-US" sz="1200" kern="100" dirty="0">
              <a:ea typeface="BIZ UDPゴシック" panose="020B0400000000000000" pitchFamily="50" charset="-128"/>
              <a:cs typeface="Times New Roman" panose="02020603050405020304" pitchFamily="18" charset="0"/>
            </a:endParaRPr>
          </a:p>
          <a:p>
            <a:pPr indent="-91718"/>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救護班</a:t>
            </a:r>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　出入口の管理、建物･設備の安全管理、防犯活動</a:t>
            </a:r>
            <a:endParaRPr lang="en-US" altLang="ja-JP" sz="1200" kern="100" dirty="0">
              <a:ea typeface="BIZ UDPゴシック" panose="020B0400000000000000" pitchFamily="50" charset="-128"/>
              <a:cs typeface="Times New Roman" panose="02020603050405020304" pitchFamily="18" charset="0"/>
            </a:endParaRPr>
          </a:p>
          <a:p>
            <a:pPr indent="-91718">
              <a:lnSpc>
                <a:spcPts val="413"/>
              </a:lnSpc>
            </a:pPr>
            <a:endParaRPr lang="ja-JP" altLang="en-US" sz="1200" kern="100" dirty="0">
              <a:ea typeface="BIZ UDPゴシック" panose="020B0400000000000000" pitchFamily="50" charset="-128"/>
              <a:cs typeface="Times New Roman" panose="02020603050405020304" pitchFamily="18" charset="0"/>
            </a:endParaRPr>
          </a:p>
          <a:p>
            <a:pPr indent="-91718"/>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物資班</a:t>
            </a:r>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　炊き出し等の継続、臨時ゴミ集積所の管理</a:t>
            </a:r>
          </a:p>
        </p:txBody>
      </p:sp>
      <p:sp>
        <p:nvSpPr>
          <p:cNvPr id="62" name="正方形/長方形 61"/>
          <p:cNvSpPr/>
          <p:nvPr/>
        </p:nvSpPr>
        <p:spPr>
          <a:xfrm>
            <a:off x="445583" y="2741054"/>
            <a:ext cx="5896429" cy="1003652"/>
          </a:xfrm>
          <a:prstGeom prst="rect">
            <a:avLst/>
          </a:prstGeom>
          <a:noFill/>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4343" tIns="47171" rIns="94343" bIns="47171" numCol="1" spcCol="0" rtlCol="0" fromWordArt="0" anchor="ctr" anchorCtr="0" forceAA="0" compatLnSpc="1">
            <a:prstTxWarp prst="textNoShape">
              <a:avLst/>
            </a:prstTxWarp>
            <a:noAutofit/>
          </a:bodyPr>
          <a:lstStyle/>
          <a:p>
            <a:pPr algn="ctr"/>
            <a:endParaRPr kumimoji="1" lang="ja-JP" altLang="en-US" sz="1857" dirty="0"/>
          </a:p>
        </p:txBody>
      </p:sp>
      <p:sp>
        <p:nvSpPr>
          <p:cNvPr id="63" name="テキスト ボックス 62"/>
          <p:cNvSpPr txBox="1"/>
          <p:nvPr/>
        </p:nvSpPr>
        <p:spPr>
          <a:xfrm>
            <a:off x="310659" y="5353887"/>
            <a:ext cx="1500410" cy="357373"/>
          </a:xfrm>
          <a:prstGeom prst="rect">
            <a:avLst/>
          </a:prstGeom>
          <a:noFill/>
        </p:spPr>
        <p:txBody>
          <a:bodyPr wrap="none" rtlCol="0">
            <a:spAutoFit/>
          </a:bodyPr>
          <a:lstStyle/>
          <a:p>
            <a:r>
              <a:rPr kumimoji="1" lang="en-US" altLang="ja-JP" sz="1651" b="1" dirty="0">
                <a:latin typeface="BIZ UDPゴシック" panose="020B0400000000000000" pitchFamily="50" charset="-128"/>
                <a:ea typeface="BIZ UDPゴシック" panose="020B0400000000000000" pitchFamily="50" charset="-128"/>
              </a:rPr>
              <a:t>【</a:t>
            </a:r>
            <a:r>
              <a:rPr kumimoji="1" lang="ja-JP" altLang="en-US" sz="1651" b="1" dirty="0">
                <a:latin typeface="BIZ UDPゴシック" panose="020B0400000000000000" pitchFamily="50" charset="-128"/>
                <a:ea typeface="BIZ UDPゴシック" panose="020B0400000000000000" pitchFamily="50" charset="-128"/>
              </a:rPr>
              <a:t>各種連絡先</a:t>
            </a:r>
            <a:r>
              <a:rPr kumimoji="1" lang="en-US" altLang="ja-JP" sz="1651" b="1" dirty="0">
                <a:latin typeface="BIZ UDPゴシック" panose="020B0400000000000000" pitchFamily="50" charset="-128"/>
                <a:ea typeface="BIZ UDPゴシック" panose="020B0400000000000000" pitchFamily="50" charset="-128"/>
              </a:rPr>
              <a:t>】</a:t>
            </a:r>
            <a:endParaRPr kumimoji="1" lang="ja-JP" altLang="en-US" sz="1651" b="1" dirty="0">
              <a:latin typeface="BIZ UDPゴシック" panose="020B0400000000000000" pitchFamily="50" charset="-128"/>
              <a:ea typeface="BIZ UDPゴシック" panose="020B0400000000000000" pitchFamily="50" charset="-128"/>
            </a:endParaRPr>
          </a:p>
        </p:txBody>
      </p:sp>
      <p:sp>
        <p:nvSpPr>
          <p:cNvPr id="64" name="テキスト ボックス 53"/>
          <p:cNvSpPr txBox="1"/>
          <p:nvPr/>
        </p:nvSpPr>
        <p:spPr>
          <a:xfrm>
            <a:off x="564167" y="5732173"/>
            <a:ext cx="5646158" cy="81183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4343" tIns="0" rIns="94343" bIns="0" numCol="1" spcCol="0" rtlCol="0" fromWordArt="0" anchor="ctr" anchorCtr="0" forceAA="0" compatLnSpc="1">
            <a:prstTxWarp prst="textNoShape">
              <a:avLst/>
            </a:prstTxWarp>
            <a:noAutofit/>
          </a:bodyPr>
          <a:lstStyle/>
          <a:p>
            <a:pPr indent="-91718"/>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管理会社</a:t>
            </a:r>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　○○</a:t>
            </a:r>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a:t>
            </a:r>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a:t>
            </a:r>
            <a:r>
              <a:rPr lang="ja-JP" altLang="en-US" sz="1200" kern="100" dirty="0" smtClean="0">
                <a:ea typeface="BIZ UDPゴシック" panose="020B0400000000000000" pitchFamily="50" charset="-128"/>
                <a:cs typeface="Times New Roman" panose="02020603050405020304" pitchFamily="18" charset="0"/>
              </a:rPr>
              <a:t>○　</a:t>
            </a:r>
            <a:r>
              <a:rPr lang="en-US" altLang="ja-JP" sz="1200" kern="100" dirty="0" smtClean="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電気</a:t>
            </a:r>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　○○</a:t>
            </a:r>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a:t>
            </a:r>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a:t>
            </a:r>
          </a:p>
          <a:p>
            <a:pPr indent="-91718"/>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ガス</a:t>
            </a:r>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　○○</a:t>
            </a:r>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a:t>
            </a:r>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a:t>
            </a:r>
            <a:r>
              <a:rPr lang="ja-JP" altLang="en-US" sz="1200" kern="100" dirty="0" smtClean="0">
                <a:ea typeface="BIZ UDPゴシック" panose="020B0400000000000000" pitchFamily="50" charset="-128"/>
                <a:cs typeface="Times New Roman" panose="02020603050405020304" pitchFamily="18" charset="0"/>
              </a:rPr>
              <a:t>○　　　　</a:t>
            </a:r>
            <a:r>
              <a:rPr lang="en-US" altLang="ja-JP" sz="1200" kern="100" dirty="0" smtClean="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水道</a:t>
            </a:r>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　○○</a:t>
            </a:r>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a:t>
            </a:r>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a:t>
            </a:r>
            <a:r>
              <a:rPr lang="ja-JP" altLang="en-US" sz="1200" kern="100" dirty="0" smtClean="0">
                <a:ea typeface="BIZ UDPゴシック" panose="020B0400000000000000" pitchFamily="50" charset="-128"/>
                <a:cs typeface="Times New Roman" panose="02020603050405020304" pitchFamily="18" charset="0"/>
              </a:rPr>
              <a:t>○</a:t>
            </a:r>
            <a:endParaRPr lang="en-US" altLang="ja-JP" sz="1200" kern="100" dirty="0" smtClean="0">
              <a:ea typeface="BIZ UDPゴシック" panose="020B0400000000000000" pitchFamily="50" charset="-128"/>
              <a:cs typeface="Times New Roman" panose="02020603050405020304" pitchFamily="18" charset="0"/>
            </a:endParaRPr>
          </a:p>
          <a:p>
            <a:pPr indent="-91718"/>
            <a:r>
              <a:rPr lang="en-US" altLang="ja-JP" sz="1200" kern="100" dirty="0" smtClean="0">
                <a:ea typeface="BIZ UDPゴシック" panose="020B0400000000000000" pitchFamily="50" charset="-128"/>
                <a:cs typeface="Times New Roman" panose="02020603050405020304" pitchFamily="18" charset="0"/>
              </a:rPr>
              <a:t>【</a:t>
            </a:r>
            <a:r>
              <a:rPr lang="ja-JP" altLang="en-US" sz="1200" kern="100" dirty="0" smtClean="0">
                <a:ea typeface="BIZ UDPゴシック" panose="020B0400000000000000" pitchFamily="50" charset="-128"/>
                <a:cs typeface="Times New Roman" panose="02020603050405020304" pitchFamily="18" charset="0"/>
              </a:rPr>
              <a:t>エレベーター保守点検会社</a:t>
            </a:r>
            <a:r>
              <a:rPr lang="en-US" altLang="ja-JP" sz="1200" kern="100" dirty="0" smtClean="0">
                <a:ea typeface="BIZ UDPゴシック" panose="020B0400000000000000" pitchFamily="50" charset="-128"/>
                <a:cs typeface="Times New Roman" panose="02020603050405020304" pitchFamily="18" charset="0"/>
              </a:rPr>
              <a:t>】</a:t>
            </a:r>
            <a:r>
              <a:rPr lang="ja-JP" altLang="en-US" sz="1200" kern="100" dirty="0" smtClean="0">
                <a:ea typeface="BIZ UDPゴシック" panose="020B0400000000000000" pitchFamily="50" charset="-128"/>
                <a:cs typeface="Times New Roman" panose="02020603050405020304" pitchFamily="18" charset="0"/>
              </a:rPr>
              <a:t>　○○</a:t>
            </a:r>
            <a:r>
              <a:rPr lang="en-US" altLang="ja-JP" sz="1200" kern="100" dirty="0" smtClean="0">
                <a:ea typeface="BIZ UDPゴシック" panose="020B0400000000000000" pitchFamily="50" charset="-128"/>
                <a:cs typeface="Times New Roman" panose="02020603050405020304" pitchFamily="18" charset="0"/>
              </a:rPr>
              <a:t>-</a:t>
            </a:r>
            <a:r>
              <a:rPr lang="ja-JP" altLang="en-US" sz="1200" kern="100" dirty="0" smtClean="0">
                <a:ea typeface="BIZ UDPゴシック" panose="020B0400000000000000" pitchFamily="50" charset="-128"/>
                <a:cs typeface="Times New Roman" panose="02020603050405020304" pitchFamily="18" charset="0"/>
              </a:rPr>
              <a:t>○○○○</a:t>
            </a:r>
            <a:r>
              <a:rPr lang="en-US" altLang="ja-JP" sz="1200" kern="100" dirty="0" smtClean="0">
                <a:ea typeface="BIZ UDPゴシック" panose="020B0400000000000000" pitchFamily="50" charset="-128"/>
                <a:cs typeface="Times New Roman" panose="02020603050405020304" pitchFamily="18" charset="0"/>
              </a:rPr>
              <a:t>-</a:t>
            </a:r>
            <a:r>
              <a:rPr lang="ja-JP" altLang="en-US" sz="1200" kern="100" dirty="0" smtClean="0">
                <a:ea typeface="BIZ UDPゴシック" panose="020B0400000000000000" pitchFamily="50" charset="-128"/>
                <a:cs typeface="Times New Roman" panose="02020603050405020304" pitchFamily="18" charset="0"/>
              </a:rPr>
              <a:t>○○○○</a:t>
            </a:r>
            <a:endParaRPr lang="en-US" altLang="ja-JP" sz="1200" kern="100" dirty="0" smtClean="0">
              <a:ea typeface="BIZ UDPゴシック" panose="020B0400000000000000" pitchFamily="50" charset="-128"/>
              <a:cs typeface="Times New Roman" panose="02020603050405020304" pitchFamily="18" charset="0"/>
            </a:endParaRPr>
          </a:p>
          <a:p>
            <a:pPr indent="-91718"/>
            <a:r>
              <a:rPr lang="en-US" altLang="ja-JP" sz="1200" kern="100" dirty="0" smtClean="0">
                <a:ea typeface="BIZ UDPゴシック" panose="020B0400000000000000" pitchFamily="50" charset="-128"/>
                <a:cs typeface="Times New Roman" panose="02020603050405020304" pitchFamily="18" charset="0"/>
              </a:rPr>
              <a:t>【</a:t>
            </a:r>
            <a:r>
              <a:rPr lang="ja-JP" altLang="en-US" sz="1200" kern="100" dirty="0" smtClean="0">
                <a:ea typeface="BIZ UDPゴシック" panose="020B0400000000000000" pitchFamily="50" charset="-128"/>
                <a:cs typeface="Times New Roman" panose="02020603050405020304" pitchFamily="18" charset="0"/>
              </a:rPr>
              <a:t>〇〇市役所・町村役場</a:t>
            </a:r>
            <a:r>
              <a:rPr lang="en-US" altLang="ja-JP" sz="1200" kern="100" dirty="0" smtClean="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 ○○</a:t>
            </a:r>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a:t>
            </a:r>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a:t>
            </a:r>
            <a:endParaRPr lang="en-US" altLang="ja-JP" sz="1200" kern="100" dirty="0">
              <a:ea typeface="BIZ UDPゴシック" panose="020B0400000000000000" pitchFamily="50" charset="-128"/>
              <a:cs typeface="Times New Roman" panose="02020603050405020304" pitchFamily="18" charset="0"/>
            </a:endParaRPr>
          </a:p>
        </p:txBody>
      </p:sp>
      <p:sp>
        <p:nvSpPr>
          <p:cNvPr id="66" name="正方形/長方形 65"/>
          <p:cNvSpPr/>
          <p:nvPr/>
        </p:nvSpPr>
        <p:spPr>
          <a:xfrm>
            <a:off x="432481" y="7060510"/>
            <a:ext cx="5896429" cy="900938"/>
          </a:xfrm>
          <a:prstGeom prst="rect">
            <a:avLst/>
          </a:prstGeom>
          <a:solidFill>
            <a:srgbClr val="FFCCFF"/>
          </a:solidFill>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4343" tIns="47171" rIns="94343" bIns="47171" numCol="1" spcCol="0" rtlCol="0" fromWordArt="0" anchor="ctr" anchorCtr="0" forceAA="0" compatLnSpc="1">
            <a:prstTxWarp prst="textNoShape">
              <a:avLst/>
            </a:prstTxWarp>
            <a:noAutofit/>
          </a:bodyPr>
          <a:lstStyle/>
          <a:p>
            <a:pPr algn="ctr"/>
            <a:endParaRPr kumimoji="1" lang="ja-JP" altLang="en-US" sz="1857" dirty="0"/>
          </a:p>
        </p:txBody>
      </p:sp>
      <p:sp>
        <p:nvSpPr>
          <p:cNvPr id="67" name="テキスト ボックス 66"/>
          <p:cNvSpPr txBox="1"/>
          <p:nvPr/>
        </p:nvSpPr>
        <p:spPr>
          <a:xfrm>
            <a:off x="310659" y="6702477"/>
            <a:ext cx="3028607" cy="357373"/>
          </a:xfrm>
          <a:prstGeom prst="rect">
            <a:avLst/>
          </a:prstGeom>
          <a:noFill/>
        </p:spPr>
        <p:txBody>
          <a:bodyPr wrap="none" rtlCol="0">
            <a:spAutoFit/>
          </a:bodyPr>
          <a:lstStyle/>
          <a:p>
            <a:r>
              <a:rPr kumimoji="1" lang="en-US" altLang="ja-JP" sz="1651" b="1" dirty="0">
                <a:latin typeface="BIZ UDPゴシック" panose="020B0400000000000000" pitchFamily="50" charset="-128"/>
                <a:ea typeface="BIZ UDPゴシック" panose="020B0400000000000000" pitchFamily="50" charset="-128"/>
              </a:rPr>
              <a:t>【</a:t>
            </a:r>
            <a:r>
              <a:rPr kumimoji="1" lang="ja-JP" altLang="en-US" sz="1651" b="1" dirty="0">
                <a:latin typeface="BIZ UDPゴシック" panose="020B0400000000000000" pitchFamily="50" charset="-128"/>
                <a:ea typeface="BIZ UDPゴシック" panose="020B0400000000000000" pitchFamily="50" charset="-128"/>
              </a:rPr>
              <a:t>地震発生時の各種設備操作</a:t>
            </a:r>
            <a:r>
              <a:rPr kumimoji="1" lang="en-US" altLang="ja-JP" sz="1651" b="1" dirty="0">
                <a:latin typeface="BIZ UDPゴシック" panose="020B0400000000000000" pitchFamily="50" charset="-128"/>
                <a:ea typeface="BIZ UDPゴシック" panose="020B0400000000000000" pitchFamily="50" charset="-128"/>
              </a:rPr>
              <a:t>】</a:t>
            </a:r>
            <a:endParaRPr kumimoji="1" lang="ja-JP" altLang="en-US" sz="1651" b="1" dirty="0">
              <a:latin typeface="BIZ UDPゴシック" panose="020B0400000000000000" pitchFamily="50" charset="-128"/>
              <a:ea typeface="BIZ UDPゴシック" panose="020B0400000000000000" pitchFamily="50" charset="-128"/>
            </a:endParaRPr>
          </a:p>
        </p:txBody>
      </p:sp>
      <p:sp>
        <p:nvSpPr>
          <p:cNvPr id="68" name="テキスト ボックス 53"/>
          <p:cNvSpPr txBox="1"/>
          <p:nvPr/>
        </p:nvSpPr>
        <p:spPr>
          <a:xfrm>
            <a:off x="564167" y="7085128"/>
            <a:ext cx="5646158" cy="87632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4343" tIns="0" rIns="94343" bIns="0" numCol="1" spcCol="0" rtlCol="0" fromWordArt="0" anchor="ctr" anchorCtr="0" forceAA="0" compatLnSpc="1">
            <a:prstTxWarp prst="textNoShape">
              <a:avLst/>
            </a:prstTxWarp>
            <a:noAutofit/>
          </a:bodyPr>
          <a:lstStyle/>
          <a:p>
            <a:pPr indent="-91718"/>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給水設備</a:t>
            </a:r>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　（設備業者等から聞取りした操作方法を記入）</a:t>
            </a:r>
          </a:p>
          <a:p>
            <a:pPr indent="-91718"/>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消防設備</a:t>
            </a:r>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　（設備業者等から聞取りした操作方法を記入）</a:t>
            </a:r>
          </a:p>
          <a:p>
            <a:pPr indent="-91718"/>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発電機</a:t>
            </a:r>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　　 （設備業者等から聞取りした操作方法を記入）　</a:t>
            </a:r>
          </a:p>
          <a:p>
            <a:pPr indent="-91718"/>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オートロック</a:t>
            </a:r>
            <a:r>
              <a:rPr lang="en-US" altLang="ja-JP" sz="1200" kern="100" dirty="0">
                <a:ea typeface="BIZ UDPゴシック" panose="020B0400000000000000" pitchFamily="50" charset="-128"/>
                <a:cs typeface="Times New Roman" panose="02020603050405020304" pitchFamily="18" charset="0"/>
              </a:rPr>
              <a:t>】</a:t>
            </a:r>
            <a:r>
              <a:rPr lang="ja-JP" altLang="en-US" sz="1200" kern="100" dirty="0">
                <a:ea typeface="BIZ UDPゴシック" panose="020B0400000000000000" pitchFamily="50" charset="-128"/>
                <a:cs typeface="Times New Roman" panose="02020603050405020304" pitchFamily="18" charset="0"/>
              </a:rPr>
              <a:t>　　（設備業者等から聞取りした操作方法を記入）</a:t>
            </a:r>
          </a:p>
        </p:txBody>
      </p:sp>
      <p:sp>
        <p:nvSpPr>
          <p:cNvPr id="79" name="テキスト ボックス 78"/>
          <p:cNvSpPr txBox="1"/>
          <p:nvPr/>
        </p:nvSpPr>
        <p:spPr>
          <a:xfrm>
            <a:off x="323763" y="3763704"/>
            <a:ext cx="1937038" cy="357373"/>
          </a:xfrm>
          <a:prstGeom prst="rect">
            <a:avLst/>
          </a:prstGeom>
          <a:noFill/>
        </p:spPr>
        <p:txBody>
          <a:bodyPr wrap="none" rtlCol="0">
            <a:spAutoFit/>
          </a:bodyPr>
          <a:lstStyle/>
          <a:p>
            <a:r>
              <a:rPr kumimoji="1" lang="en-US" altLang="ja-JP" sz="1651" b="1" dirty="0">
                <a:latin typeface="BIZ UDPゴシック" panose="020B0400000000000000" pitchFamily="50" charset="-128"/>
                <a:ea typeface="BIZ UDPゴシック" panose="020B0400000000000000" pitchFamily="50" charset="-128"/>
              </a:rPr>
              <a:t>【</a:t>
            </a:r>
            <a:r>
              <a:rPr kumimoji="1" lang="ja-JP" altLang="en-US" sz="1651" b="1" dirty="0">
                <a:latin typeface="BIZ UDPゴシック" panose="020B0400000000000000" pitchFamily="50" charset="-128"/>
                <a:ea typeface="BIZ UDPゴシック" panose="020B0400000000000000" pitchFamily="50" charset="-128"/>
              </a:rPr>
              <a:t>対策本部の体制</a:t>
            </a:r>
            <a:r>
              <a:rPr kumimoji="1" lang="en-US" altLang="ja-JP" sz="1651" b="1" dirty="0">
                <a:latin typeface="BIZ UDPゴシック" panose="020B0400000000000000" pitchFamily="50" charset="-128"/>
                <a:ea typeface="BIZ UDPゴシック" panose="020B0400000000000000" pitchFamily="50" charset="-128"/>
              </a:rPr>
              <a:t>】</a:t>
            </a:r>
            <a:endParaRPr kumimoji="1" lang="ja-JP" altLang="en-US" sz="1651" b="1" dirty="0">
              <a:latin typeface="BIZ UDPゴシック" panose="020B0400000000000000" pitchFamily="50" charset="-128"/>
              <a:ea typeface="BIZ UDPゴシック" panose="020B0400000000000000" pitchFamily="50" charset="-128"/>
            </a:endParaRPr>
          </a:p>
        </p:txBody>
      </p:sp>
      <p:sp>
        <p:nvSpPr>
          <p:cNvPr id="80" name="テキスト ボックス 53"/>
          <p:cNvSpPr txBox="1"/>
          <p:nvPr/>
        </p:nvSpPr>
        <p:spPr>
          <a:xfrm>
            <a:off x="564167" y="4189474"/>
            <a:ext cx="5646158" cy="1121722"/>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4343" tIns="0" rIns="94343" bIns="0" numCol="1" spcCol="0" rtlCol="0" fromWordArt="0" anchor="ctr" anchorCtr="0" forceAA="0" compatLnSpc="1">
            <a:prstTxWarp prst="textNoShape">
              <a:avLst/>
            </a:prstTxWarp>
            <a:noAutofit/>
          </a:bodyPr>
          <a:lstStyle/>
          <a:p>
            <a:pPr indent="-91718"/>
            <a:r>
              <a:rPr lang="zh-CN" altLang="en-US" sz="1050" kern="100" dirty="0">
                <a:ea typeface="BIZ UDPゴシック" panose="020B0400000000000000" pitchFamily="50" charset="-128"/>
                <a:cs typeface="Times New Roman" panose="02020603050405020304" pitchFamily="18" charset="0"/>
              </a:rPr>
              <a:t>本部長　　　○号室</a:t>
            </a:r>
          </a:p>
          <a:p>
            <a:pPr indent="-91718">
              <a:lnSpc>
                <a:spcPts val="310"/>
              </a:lnSpc>
            </a:pPr>
            <a:endParaRPr lang="zh-CN" altLang="en-US" sz="1050" kern="100" dirty="0">
              <a:ea typeface="BIZ UDPゴシック" panose="020B0400000000000000" pitchFamily="50" charset="-128"/>
              <a:cs typeface="Times New Roman" panose="02020603050405020304" pitchFamily="18" charset="0"/>
            </a:endParaRPr>
          </a:p>
          <a:p>
            <a:pPr indent="-91718"/>
            <a:r>
              <a:rPr lang="zh-CN" altLang="en-US" sz="1050" kern="100" dirty="0">
                <a:ea typeface="BIZ UDPゴシック" panose="020B0400000000000000" pitchFamily="50" charset="-128"/>
                <a:cs typeface="Times New Roman" panose="02020603050405020304" pitchFamily="18" charset="0"/>
              </a:rPr>
              <a:t>副本部長　</a:t>
            </a:r>
            <a:r>
              <a:rPr lang="zh-CN" altLang="en-US" sz="300" kern="100" dirty="0">
                <a:ea typeface="BIZ UDPゴシック" panose="020B0400000000000000" pitchFamily="50" charset="-128"/>
                <a:cs typeface="Times New Roman" panose="02020603050405020304" pitchFamily="18" charset="0"/>
              </a:rPr>
              <a:t>　</a:t>
            </a:r>
            <a:r>
              <a:rPr lang="zh-CN" altLang="en-US" sz="1050" kern="100" dirty="0">
                <a:ea typeface="BIZ UDPゴシック" panose="020B0400000000000000" pitchFamily="50" charset="-128"/>
                <a:cs typeface="Times New Roman" panose="02020603050405020304" pitchFamily="18" charset="0"/>
              </a:rPr>
              <a:t>○号室、○号室、○号室</a:t>
            </a:r>
          </a:p>
          <a:p>
            <a:pPr indent="-91718">
              <a:lnSpc>
                <a:spcPts val="310"/>
              </a:lnSpc>
            </a:pPr>
            <a:endParaRPr lang="zh-CN" altLang="en-US" sz="1050" kern="100" dirty="0">
              <a:ea typeface="BIZ UDPゴシック" panose="020B0400000000000000" pitchFamily="50" charset="-128"/>
              <a:cs typeface="Times New Roman" panose="02020603050405020304" pitchFamily="18" charset="0"/>
            </a:endParaRPr>
          </a:p>
          <a:p>
            <a:pPr indent="-91718"/>
            <a:r>
              <a:rPr lang="zh-CN" altLang="en-US" sz="1050" kern="100" dirty="0">
                <a:ea typeface="BIZ UDPゴシック" panose="020B0400000000000000" pitchFamily="50" charset="-128"/>
                <a:cs typeface="Times New Roman" panose="02020603050405020304" pitchFamily="18" charset="0"/>
              </a:rPr>
              <a:t>情報班　　　○号室（班長）、○号室、○号室、○号室、○号室、○号室、○号室、○号室</a:t>
            </a:r>
          </a:p>
          <a:p>
            <a:pPr indent="-91718">
              <a:lnSpc>
                <a:spcPts val="310"/>
              </a:lnSpc>
            </a:pPr>
            <a:endParaRPr lang="zh-CN" altLang="en-US" sz="1050" kern="100" dirty="0">
              <a:ea typeface="BIZ UDPゴシック" panose="020B0400000000000000" pitchFamily="50" charset="-128"/>
              <a:cs typeface="Times New Roman" panose="02020603050405020304" pitchFamily="18" charset="0"/>
            </a:endParaRPr>
          </a:p>
          <a:p>
            <a:pPr indent="-91718"/>
            <a:r>
              <a:rPr lang="zh-CN" altLang="en-US" sz="1050" kern="100" dirty="0">
                <a:ea typeface="BIZ UDPゴシック" panose="020B0400000000000000" pitchFamily="50" charset="-128"/>
                <a:cs typeface="Times New Roman" panose="02020603050405020304" pitchFamily="18" charset="0"/>
              </a:rPr>
              <a:t>救護班　　　○号室（班長）、○号室、○号室、○号室、○号室、○号室、○号室、○号室</a:t>
            </a:r>
          </a:p>
          <a:p>
            <a:pPr indent="-91718">
              <a:lnSpc>
                <a:spcPts val="310"/>
              </a:lnSpc>
            </a:pPr>
            <a:endParaRPr lang="zh-CN" altLang="en-US" sz="1050" kern="100" dirty="0">
              <a:ea typeface="BIZ UDPゴシック" panose="020B0400000000000000" pitchFamily="50" charset="-128"/>
              <a:cs typeface="Times New Roman" panose="02020603050405020304" pitchFamily="18" charset="0"/>
            </a:endParaRPr>
          </a:p>
          <a:p>
            <a:pPr indent="-91718"/>
            <a:r>
              <a:rPr lang="zh-CN" altLang="en-US" sz="1050" kern="100" dirty="0">
                <a:ea typeface="BIZ UDPゴシック" panose="020B0400000000000000" pitchFamily="50" charset="-128"/>
                <a:cs typeface="Times New Roman" panose="02020603050405020304" pitchFamily="18" charset="0"/>
              </a:rPr>
              <a:t>物資班　　　○号室（班長）、○号室、○号室、○号室、○号室、○号室、○号室、</a:t>
            </a:r>
            <a:r>
              <a:rPr lang="zh-CN" altLang="en-US" sz="1050" kern="100" dirty="0" smtClean="0">
                <a:ea typeface="BIZ UDPゴシック" panose="020B0400000000000000" pitchFamily="50" charset="-128"/>
                <a:cs typeface="Times New Roman" panose="02020603050405020304" pitchFamily="18" charset="0"/>
              </a:rPr>
              <a:t>○号室</a:t>
            </a:r>
            <a:endParaRPr lang="en-US" altLang="zh-CN" sz="1050" kern="100" dirty="0" smtClean="0">
              <a:ea typeface="BIZ UDPゴシック" panose="020B0400000000000000" pitchFamily="50" charset="-128"/>
              <a:cs typeface="Times New Roman" panose="02020603050405020304" pitchFamily="18" charset="0"/>
            </a:endParaRPr>
          </a:p>
          <a:p>
            <a:pPr indent="-91718"/>
            <a:endParaRPr lang="en-US" altLang="zh-CN" sz="300" kern="100" dirty="0" smtClean="0">
              <a:ea typeface="BIZ UDPゴシック" panose="020B0400000000000000" pitchFamily="50" charset="-128"/>
              <a:cs typeface="Times New Roman" panose="02020603050405020304" pitchFamily="18" charset="0"/>
            </a:endParaRPr>
          </a:p>
          <a:p>
            <a:pPr indent="-91718"/>
            <a:r>
              <a:rPr lang="en-US" altLang="ja-JP" sz="1050" kern="100" dirty="0" smtClean="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050" kern="100" dirty="0" smtClean="0">
                <a:solidFill>
                  <a:srgbClr val="FF0000"/>
                </a:solidFill>
                <a:ea typeface="BIZ UDPゴシック" panose="020B0400000000000000" pitchFamily="50" charset="-128"/>
                <a:cs typeface="Times New Roman" panose="02020603050405020304" pitchFamily="18" charset="0"/>
              </a:rPr>
              <a:t>災害時は各住戸の居住者が不在の場合があります。在宅の方が代理で対応しましょう。</a:t>
            </a:r>
            <a:endParaRPr lang="zh-CN" altLang="en-US" sz="1050" kern="100" dirty="0">
              <a:solidFill>
                <a:srgbClr val="FF0000"/>
              </a:solidFill>
              <a:ea typeface="BIZ UDPゴシック" panose="020B0400000000000000" pitchFamily="50" charset="-128"/>
              <a:cs typeface="Times New Roman" panose="02020603050405020304" pitchFamily="18" charset="0"/>
            </a:endParaRPr>
          </a:p>
        </p:txBody>
      </p:sp>
      <p:sp>
        <p:nvSpPr>
          <p:cNvPr id="81" name="正方形/長方形 80"/>
          <p:cNvSpPr/>
          <p:nvPr/>
        </p:nvSpPr>
        <p:spPr>
          <a:xfrm>
            <a:off x="445583" y="4120981"/>
            <a:ext cx="5896429" cy="1218392"/>
          </a:xfrm>
          <a:prstGeom prst="rect">
            <a:avLst/>
          </a:prstGeom>
          <a:noFill/>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4343" tIns="47171" rIns="94343" bIns="47171" numCol="1" spcCol="0" rtlCol="0" fromWordArt="0" anchor="ctr" anchorCtr="0" forceAA="0" compatLnSpc="1">
            <a:prstTxWarp prst="textNoShape">
              <a:avLst/>
            </a:prstTxWarp>
            <a:noAutofit/>
          </a:bodyPr>
          <a:lstStyle/>
          <a:p>
            <a:pPr algn="ctr"/>
            <a:endParaRPr kumimoji="1" lang="ja-JP" altLang="en-US" sz="1857" dirty="0"/>
          </a:p>
        </p:txBody>
      </p:sp>
      <p:sp>
        <p:nvSpPr>
          <p:cNvPr id="85" name="テキスト ボックス 84"/>
          <p:cNvSpPr txBox="1"/>
          <p:nvPr/>
        </p:nvSpPr>
        <p:spPr>
          <a:xfrm>
            <a:off x="350808" y="8327712"/>
            <a:ext cx="6004125" cy="1438855"/>
          </a:xfrm>
          <a:prstGeom prst="rect">
            <a:avLst/>
          </a:prstGeom>
          <a:noFill/>
        </p:spPr>
        <p:txBody>
          <a:bodyPr wrap="square" rtlCol="0">
            <a:spAutoFit/>
          </a:bodyPr>
          <a:lstStyle/>
          <a:p>
            <a:r>
              <a:rPr kumimoji="1" lang="ja-JP" altLang="en-US" sz="1000" dirty="0">
                <a:latin typeface="BIZ UDPゴシック" panose="020B0400000000000000" pitchFamily="50" charset="-128"/>
                <a:ea typeface="BIZ UDPゴシック" panose="020B0400000000000000" pitchFamily="50" charset="-128"/>
              </a:rPr>
              <a:t>・このマンションの浸水被害想定は○</a:t>
            </a:r>
            <a:r>
              <a:rPr kumimoji="1" lang="en-US" altLang="ja-JP" sz="1000" dirty="0">
                <a:latin typeface="BIZ UDPゴシック" panose="020B0400000000000000" pitchFamily="50" charset="-128"/>
                <a:ea typeface="BIZ UDPゴシック" panose="020B0400000000000000" pitchFamily="50" charset="-128"/>
              </a:rPr>
              <a:t>m</a:t>
            </a:r>
            <a:r>
              <a:rPr kumimoji="1" lang="ja-JP" altLang="en-US" sz="1000" dirty="0">
                <a:latin typeface="BIZ UDPゴシック" panose="020B0400000000000000" pitchFamily="50" charset="-128"/>
                <a:ea typeface="BIZ UDPゴシック" panose="020B0400000000000000" pitchFamily="50" charset="-128"/>
              </a:rPr>
              <a:t>です。</a:t>
            </a:r>
            <a:r>
              <a:rPr kumimoji="1" lang="ja-JP" altLang="en-US" sz="1000" dirty="0" smtClean="0">
                <a:latin typeface="BIZ UDPゴシック" panose="020B0400000000000000" pitchFamily="50" charset="-128"/>
                <a:ea typeface="BIZ UDPゴシック" panose="020B0400000000000000" pitchFamily="50" charset="-128"/>
              </a:rPr>
              <a:t>コミュニティタイムライン</a:t>
            </a:r>
            <a:r>
              <a:rPr kumimoji="1" lang="ja-JP" altLang="en-US" sz="1000" dirty="0">
                <a:latin typeface="BIZ UDPゴシック" panose="020B0400000000000000" pitchFamily="50" charset="-128"/>
                <a:ea typeface="BIZ UDPゴシック" panose="020B0400000000000000" pitchFamily="50" charset="-128"/>
              </a:rPr>
              <a:t>を確認しましょう。</a:t>
            </a:r>
            <a:endParaRPr kumimoji="1" lang="en-US" altLang="ja-JP" sz="1000" dirty="0">
              <a:latin typeface="BIZ UDPゴシック" panose="020B0400000000000000" pitchFamily="50" charset="-128"/>
              <a:ea typeface="BIZ UDPゴシック" panose="020B0400000000000000" pitchFamily="50" charset="-128"/>
            </a:endParaRPr>
          </a:p>
          <a:p>
            <a:pPr>
              <a:lnSpc>
                <a:spcPts val="310"/>
              </a:lnSpc>
            </a:pPr>
            <a:endParaRPr kumimoji="1" lang="en-US" altLang="ja-JP" sz="1000" dirty="0">
              <a:latin typeface="BIZ UDPゴシック" panose="020B0400000000000000" pitchFamily="50" charset="-128"/>
              <a:ea typeface="BIZ UDPゴシック" panose="020B0400000000000000" pitchFamily="50" charset="-128"/>
            </a:endParaRPr>
          </a:p>
          <a:p>
            <a:r>
              <a:rPr kumimoji="1" lang="ja-JP" altLang="en-US" sz="1000" dirty="0">
                <a:latin typeface="BIZ UDPゴシック" panose="020B0400000000000000" pitchFamily="50" charset="-128"/>
                <a:ea typeface="BIZ UDPゴシック" panose="020B0400000000000000" pitchFamily="50" charset="-128"/>
              </a:rPr>
              <a:t>・事前にベランダ排水口の枯葉などを取り除き水はけをよくしておきましょう。</a:t>
            </a:r>
            <a:endParaRPr kumimoji="1" lang="en-US" altLang="ja-JP" sz="1000" dirty="0">
              <a:latin typeface="BIZ UDPゴシック" panose="020B0400000000000000" pitchFamily="50" charset="-128"/>
              <a:ea typeface="BIZ UDPゴシック" panose="020B0400000000000000" pitchFamily="50" charset="-128"/>
            </a:endParaRPr>
          </a:p>
          <a:p>
            <a:pPr>
              <a:lnSpc>
                <a:spcPts val="310"/>
              </a:lnSpc>
            </a:pPr>
            <a:endParaRPr kumimoji="1" lang="en-US" altLang="ja-JP" sz="1000" dirty="0">
              <a:latin typeface="BIZ UDPゴシック" panose="020B0400000000000000" pitchFamily="50" charset="-128"/>
              <a:ea typeface="BIZ UDPゴシック" panose="020B0400000000000000" pitchFamily="50" charset="-128"/>
            </a:endParaRPr>
          </a:p>
          <a:p>
            <a:r>
              <a:rPr kumimoji="1" lang="ja-JP" altLang="en-US" sz="1000" dirty="0">
                <a:latin typeface="BIZ UDPゴシック" panose="020B0400000000000000" pitchFamily="50" charset="-128"/>
                <a:ea typeface="BIZ UDPゴシック" panose="020B0400000000000000" pitchFamily="50" charset="-128"/>
              </a:rPr>
              <a:t>・窓ガラスはガムテープや段ボールで補強したり、ガラスの飛散に備えて、カーテン等を</a:t>
            </a:r>
            <a:r>
              <a:rPr kumimoji="1" lang="ja-JP" altLang="en-US" sz="1000" dirty="0" smtClean="0">
                <a:latin typeface="BIZ UDPゴシック" panose="020B0400000000000000" pitchFamily="50" charset="-128"/>
                <a:ea typeface="BIZ UDPゴシック" panose="020B0400000000000000" pitchFamily="50" charset="-128"/>
              </a:rPr>
              <a:t>閉めておきましょう。</a:t>
            </a:r>
            <a:endParaRPr kumimoji="1" lang="en-US" altLang="ja-JP" sz="1000" dirty="0" smtClean="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 </a:t>
            </a:r>
            <a:r>
              <a:rPr kumimoji="1" lang="ja-JP" altLang="en-US" sz="1000" dirty="0" smtClean="0">
                <a:latin typeface="BIZ UDPゴシック" panose="020B0400000000000000" pitchFamily="50" charset="-128"/>
                <a:ea typeface="BIZ UDPゴシック" panose="020B0400000000000000" pitchFamily="50" charset="-128"/>
              </a:rPr>
              <a:t>また</a:t>
            </a:r>
            <a:r>
              <a:rPr kumimoji="1" lang="ja-JP" altLang="en-US" sz="1000" dirty="0">
                <a:latin typeface="BIZ UDPゴシック" panose="020B0400000000000000" pitchFamily="50" charset="-128"/>
                <a:ea typeface="BIZ UDPゴシック" panose="020B0400000000000000" pitchFamily="50" charset="-128"/>
              </a:rPr>
              <a:t>、強風時には窓ガラスに近づかないようにしましょう。</a:t>
            </a:r>
            <a:endParaRPr kumimoji="1" lang="en-US" altLang="ja-JP" sz="1000" dirty="0">
              <a:latin typeface="BIZ UDPゴシック" panose="020B0400000000000000" pitchFamily="50" charset="-128"/>
              <a:ea typeface="BIZ UDPゴシック" panose="020B0400000000000000" pitchFamily="50" charset="-128"/>
            </a:endParaRPr>
          </a:p>
          <a:p>
            <a:pPr>
              <a:lnSpc>
                <a:spcPts val="310"/>
              </a:lnSpc>
            </a:pPr>
            <a:endParaRPr kumimoji="1" lang="en-US" altLang="ja-JP" sz="1000" dirty="0">
              <a:latin typeface="BIZ UDPゴシック" panose="020B0400000000000000" pitchFamily="50" charset="-128"/>
              <a:ea typeface="BIZ UDPゴシック" panose="020B0400000000000000" pitchFamily="50" charset="-128"/>
            </a:endParaRPr>
          </a:p>
          <a:p>
            <a:r>
              <a:rPr kumimoji="1" lang="ja-JP" altLang="en-US" sz="1000" dirty="0">
                <a:latin typeface="BIZ UDPゴシック" panose="020B0400000000000000" pitchFamily="50" charset="-128"/>
                <a:ea typeface="BIZ UDPゴシック" panose="020B0400000000000000" pitchFamily="50" charset="-128"/>
              </a:rPr>
              <a:t>・ベランダに置いてある植木鉢や物干し竿等を室内に移動させましょう</a:t>
            </a:r>
            <a:r>
              <a:rPr kumimoji="1" lang="ja-JP" altLang="en-US" sz="1000" dirty="0" smtClean="0">
                <a:latin typeface="BIZ UDPゴシック" panose="020B0400000000000000" pitchFamily="50" charset="-128"/>
                <a:ea typeface="BIZ UDPゴシック" panose="020B0400000000000000" pitchFamily="50" charset="-128"/>
              </a:rPr>
              <a:t>。</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 </a:t>
            </a:r>
            <a:r>
              <a:rPr kumimoji="1" lang="ja-JP" altLang="en-US" sz="1000" dirty="0" smtClean="0">
                <a:latin typeface="BIZ UDPゴシック" panose="020B0400000000000000" pitchFamily="50" charset="-128"/>
                <a:ea typeface="BIZ UDPゴシック" panose="020B0400000000000000" pitchFamily="50" charset="-128"/>
              </a:rPr>
              <a:t>室内</a:t>
            </a:r>
            <a:r>
              <a:rPr kumimoji="1" lang="ja-JP" altLang="en-US" sz="1000" dirty="0">
                <a:latin typeface="BIZ UDPゴシック" panose="020B0400000000000000" pitchFamily="50" charset="-128"/>
                <a:ea typeface="BIZ UDPゴシック" panose="020B0400000000000000" pitchFamily="50" charset="-128"/>
              </a:rPr>
              <a:t>に入らないものはロープなどで固定しましょう</a:t>
            </a:r>
            <a:r>
              <a:rPr kumimoji="1" lang="ja-JP" altLang="en-US" sz="1000" dirty="0" smtClean="0">
                <a:latin typeface="BIZ UDPゴシック" panose="020B0400000000000000" pitchFamily="50" charset="-128"/>
                <a:ea typeface="BIZ UDPゴシック" panose="020B0400000000000000" pitchFamily="50" charset="-128"/>
              </a:rPr>
              <a:t>。</a:t>
            </a:r>
            <a:endParaRPr kumimoji="1" lang="en-US" altLang="ja-JP" sz="1000" dirty="0" smtClean="0">
              <a:latin typeface="BIZ UDPゴシック" panose="020B0400000000000000" pitchFamily="50" charset="-128"/>
              <a:ea typeface="BIZ UDPゴシック" panose="020B0400000000000000" pitchFamily="50" charset="-128"/>
            </a:endParaRPr>
          </a:p>
          <a:p>
            <a:r>
              <a:rPr kumimoji="1" lang="ja-JP" altLang="en-US" sz="1000" dirty="0">
                <a:latin typeface="BIZ UDPゴシック" panose="020B0400000000000000" pitchFamily="50" charset="-128"/>
                <a:ea typeface="BIZ UDPゴシック" panose="020B0400000000000000" pitchFamily="50" charset="-128"/>
              </a:rPr>
              <a:t>・周辺が浸水すると、排水管から下水が逆流し、トイレやキッチン等から下水があふれ出る</a:t>
            </a:r>
            <a:r>
              <a:rPr kumimoji="1" lang="ja-JP" altLang="en-US" sz="1000" dirty="0" smtClean="0">
                <a:latin typeface="BIZ UDPゴシック" panose="020B0400000000000000" pitchFamily="50" charset="-128"/>
                <a:ea typeface="BIZ UDPゴシック" panose="020B0400000000000000" pitchFamily="50" charset="-128"/>
              </a:rPr>
              <a:t>場合があります　</a:t>
            </a:r>
            <a:endParaRPr kumimoji="1" lang="en-US" altLang="ja-JP" sz="1000" dirty="0" smtClean="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 </a:t>
            </a:r>
            <a:r>
              <a:rPr kumimoji="1" lang="ja-JP" altLang="en-US" sz="1000" dirty="0" smtClean="0">
                <a:latin typeface="BIZ UDPゴシック" panose="020B0400000000000000" pitchFamily="50" charset="-128"/>
                <a:ea typeface="BIZ UDPゴシック" panose="020B0400000000000000" pitchFamily="50" charset="-128"/>
              </a:rPr>
              <a:t>ので、管理組合のルールを確認しておきましょう。</a:t>
            </a:r>
            <a:endParaRPr kumimoji="1" lang="en-US" altLang="ja-JP" sz="1000" dirty="0">
              <a:latin typeface="BIZ UDPゴシック" panose="020B0400000000000000" pitchFamily="50" charset="-128"/>
              <a:ea typeface="BIZ UDPゴシック" panose="020B0400000000000000" pitchFamily="50" charset="-128"/>
            </a:endParaRPr>
          </a:p>
        </p:txBody>
      </p:sp>
      <p:sp>
        <p:nvSpPr>
          <p:cNvPr id="86" name="テキスト ボックス 85"/>
          <p:cNvSpPr txBox="1"/>
          <p:nvPr/>
        </p:nvSpPr>
        <p:spPr>
          <a:xfrm>
            <a:off x="310658" y="8026036"/>
            <a:ext cx="4253112" cy="357373"/>
          </a:xfrm>
          <a:prstGeom prst="rect">
            <a:avLst/>
          </a:prstGeom>
          <a:noFill/>
        </p:spPr>
        <p:txBody>
          <a:bodyPr wrap="square" rtlCol="0">
            <a:spAutoFit/>
          </a:bodyPr>
          <a:lstStyle/>
          <a:p>
            <a:r>
              <a:rPr kumimoji="1" lang="en-US" altLang="ja-JP" sz="1651" b="1" dirty="0">
                <a:latin typeface="BIZ UDPゴシック" panose="020B0400000000000000" pitchFamily="50" charset="-128"/>
                <a:ea typeface="BIZ UDPゴシック" panose="020B0400000000000000" pitchFamily="50" charset="-128"/>
              </a:rPr>
              <a:t>【</a:t>
            </a:r>
            <a:r>
              <a:rPr kumimoji="1" lang="ja-JP" altLang="en-US" sz="1651" b="1" dirty="0">
                <a:latin typeface="BIZ UDPゴシック" panose="020B0400000000000000" pitchFamily="50" charset="-128"/>
                <a:ea typeface="BIZ UDPゴシック" panose="020B0400000000000000" pitchFamily="50" charset="-128"/>
              </a:rPr>
              <a:t>台風や豪雨が発生するときの留意点等</a:t>
            </a:r>
            <a:r>
              <a:rPr kumimoji="1" lang="en-US" altLang="ja-JP" sz="1651" b="1" dirty="0">
                <a:latin typeface="BIZ UDPゴシック" panose="020B0400000000000000" pitchFamily="50" charset="-128"/>
                <a:ea typeface="BIZ UDPゴシック" panose="020B0400000000000000" pitchFamily="50" charset="-128"/>
              </a:rPr>
              <a:t>】</a:t>
            </a:r>
            <a:endParaRPr kumimoji="1" lang="ja-JP" altLang="en-US" sz="1651"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3690496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1548</TotalTime>
  <Words>1131</Words>
  <Application>Microsoft Office PowerPoint</Application>
  <PresentationFormat>A4 210 x 297 mm</PresentationFormat>
  <Paragraphs>110</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BIZ UDPゴシック</vt:lpstr>
      <vt:lpstr>游ゴシック</vt:lpstr>
      <vt:lpstr>游ゴシック Light</vt:lpstr>
      <vt:lpstr>游明朝</vt:lpstr>
      <vt:lpstr>Arial</vt:lpstr>
      <vt:lpstr>Calibri</vt:lpstr>
      <vt:lpstr>Calibri Light</vt:lpstr>
      <vt:lpstr>Times New Roman</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藤井　佑</dc:creator>
  <cp:lastModifiedBy>山本　遼太</cp:lastModifiedBy>
  <cp:revision>46</cp:revision>
  <cp:lastPrinted>2023-03-07T07:41:16Z</cp:lastPrinted>
  <dcterms:created xsi:type="dcterms:W3CDTF">2023-01-20T10:34:05Z</dcterms:created>
  <dcterms:modified xsi:type="dcterms:W3CDTF">2023-04-14T10:48:05Z</dcterms:modified>
</cp:coreProperties>
</file>